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72" r:id="rId5"/>
    <p:sldId id="261" r:id="rId6"/>
    <p:sldId id="262" r:id="rId7"/>
    <p:sldId id="263" r:id="rId8"/>
    <p:sldId id="264" r:id="rId9"/>
    <p:sldId id="265" r:id="rId10"/>
    <p:sldId id="266" r:id="rId11"/>
    <p:sldId id="267" r:id="rId12"/>
    <p:sldId id="270" r:id="rId13"/>
    <p:sldId id="269"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1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7B541-A70C-46E7-A8FC-B2763B69CD20}" type="datetimeFigureOut">
              <a:rPr lang="en-US" smtClean="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DDE56B-B689-4FCB-BE87-94C5F460EBD8}" type="slidenum">
              <a:rPr lang="en-US" smtClean="0"/>
              <a:t>‹#›</a:t>
            </a:fld>
            <a:endParaRPr lang="en-US" dirty="0"/>
          </a:p>
        </p:txBody>
      </p:sp>
    </p:spTree>
    <p:extLst>
      <p:ext uri="{BB962C8B-B14F-4D97-AF65-F5344CB8AC3E}">
        <p14:creationId xmlns:p14="http://schemas.microsoft.com/office/powerpoint/2010/main" val="275535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7B541-A70C-46E7-A8FC-B2763B69CD20}" type="datetimeFigureOut">
              <a:rPr lang="en-US" smtClean="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DDE56B-B689-4FCB-BE87-94C5F460EBD8}" type="slidenum">
              <a:rPr lang="en-US" smtClean="0"/>
              <a:t>‹#›</a:t>
            </a:fld>
            <a:endParaRPr lang="en-US" dirty="0"/>
          </a:p>
        </p:txBody>
      </p:sp>
    </p:spTree>
    <p:extLst>
      <p:ext uri="{BB962C8B-B14F-4D97-AF65-F5344CB8AC3E}">
        <p14:creationId xmlns:p14="http://schemas.microsoft.com/office/powerpoint/2010/main" val="19964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F16E5-33A1-4618-B1E1-BDB58648B6A4}" type="datetimeFigureOut">
              <a:rPr lang="en-US" smtClean="0"/>
              <a:t>6/1/2022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88C0EE-CA0D-4053-BEFC-CD4BD62CCCD0}" type="slidenum">
              <a:rPr lang="en-US" smtClean="0"/>
              <a:t>‹#›</a:t>
            </a:fld>
            <a:endParaRPr lang="en-US" dirty="0"/>
          </a:p>
        </p:txBody>
      </p:sp>
    </p:spTree>
    <p:extLst>
      <p:ext uri="{BB962C8B-B14F-4D97-AF65-F5344CB8AC3E}">
        <p14:creationId xmlns:p14="http://schemas.microsoft.com/office/powerpoint/2010/main" val="2339000913"/>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7B541-A70C-46E7-A8FC-B2763B69CD20}" type="datetimeFigureOut">
              <a:rPr lang="en-US" smtClean="0"/>
              <a:t>6/1/2022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DE56B-B689-4FCB-BE87-94C5F460EBD8}" type="slidenum">
              <a:rPr lang="en-US" smtClean="0"/>
              <a:t>‹#›</a:t>
            </a:fld>
            <a:endParaRPr lang="en-US" dirty="0"/>
          </a:p>
        </p:txBody>
      </p:sp>
    </p:spTree>
    <p:extLst>
      <p:ext uri="{BB962C8B-B14F-4D97-AF65-F5344CB8AC3E}">
        <p14:creationId xmlns:p14="http://schemas.microsoft.com/office/powerpoint/2010/main" val="1875886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76E06-6361-4279-8AA5-B15862CDD152}"/>
              </a:ext>
            </a:extLst>
          </p:cNvPr>
          <p:cNvSpPr>
            <a:spLocks noGrp="1"/>
          </p:cNvSpPr>
          <p:nvPr>
            <p:ph type="ctrTitle"/>
          </p:nvPr>
        </p:nvSpPr>
        <p:spPr/>
        <p:txBody>
          <a:bodyPr>
            <a:noAutofit/>
          </a:bodyPr>
          <a:lstStyle/>
          <a:p>
            <a:r>
              <a:rPr lang="en-US" b="1" dirty="0">
                <a:solidFill>
                  <a:srgbClr val="FFC000"/>
                </a:solidFill>
                <a:ea typeface="Cambria" panose="02040503050406030204" pitchFamily="18" charset="0"/>
              </a:rPr>
              <a:t>Enhancing Faculty Research: </a:t>
            </a:r>
            <a:br>
              <a:rPr lang="en-US" b="1" dirty="0">
                <a:solidFill>
                  <a:srgbClr val="FFC000"/>
                </a:solidFill>
                <a:ea typeface="Cambria" panose="02040503050406030204" pitchFamily="18" charset="0"/>
              </a:rPr>
            </a:br>
            <a:r>
              <a:rPr lang="en-US" b="1" dirty="0">
                <a:solidFill>
                  <a:srgbClr val="FFC000"/>
                </a:solidFill>
                <a:ea typeface="Cambria" panose="02040503050406030204" pitchFamily="18" charset="0"/>
              </a:rPr>
              <a:t>A Few Ideas</a:t>
            </a:r>
          </a:p>
        </p:txBody>
      </p:sp>
      <p:sp>
        <p:nvSpPr>
          <p:cNvPr id="3" name="Subtitle 2">
            <a:extLst>
              <a:ext uri="{FF2B5EF4-FFF2-40B4-BE49-F238E27FC236}">
                <a16:creationId xmlns:a16="http://schemas.microsoft.com/office/drawing/2014/main" id="{60DB41A7-F724-4C92-A85F-EE668D7E2DD9}"/>
              </a:ext>
            </a:extLst>
          </p:cNvPr>
          <p:cNvSpPr>
            <a:spLocks noGrp="1"/>
          </p:cNvSpPr>
          <p:nvPr>
            <p:ph type="subTitle" idx="1"/>
          </p:nvPr>
        </p:nvSpPr>
        <p:spPr>
          <a:xfrm>
            <a:off x="685800" y="3810000"/>
            <a:ext cx="7772400" cy="1752600"/>
          </a:xfrm>
        </p:spPr>
        <p:txBody>
          <a:bodyPr>
            <a:normAutofit fontScale="77500" lnSpcReduction="20000"/>
          </a:bodyPr>
          <a:lstStyle/>
          <a:p>
            <a:r>
              <a:rPr lang="en-US" sz="4600" b="1" cap="small" dirty="0">
                <a:solidFill>
                  <a:schemeClr val="bg1"/>
                </a:solidFill>
                <a:latin typeface="+mj-lt"/>
                <a:ea typeface="Cambria" panose="02040503050406030204" pitchFamily="18" charset="0"/>
              </a:rPr>
              <a:t>Dr. Munir Quddus</a:t>
            </a:r>
          </a:p>
          <a:p>
            <a:r>
              <a:rPr lang="en-US" sz="3500" b="1" dirty="0">
                <a:solidFill>
                  <a:schemeClr val="bg1"/>
                </a:solidFill>
                <a:latin typeface="+mj-lt"/>
                <a:ea typeface="Cambria" panose="02040503050406030204" pitchFamily="18" charset="0"/>
              </a:rPr>
              <a:t>Dean and Professor of Economics</a:t>
            </a:r>
          </a:p>
          <a:p>
            <a:r>
              <a:rPr lang="en-US" sz="3500" b="1" dirty="0">
                <a:solidFill>
                  <a:schemeClr val="bg1"/>
                </a:solidFill>
                <a:latin typeface="+mj-lt"/>
                <a:ea typeface="Cambria" panose="02040503050406030204" pitchFamily="18" charset="0"/>
              </a:rPr>
              <a:t>PVAMU College of Business</a:t>
            </a:r>
          </a:p>
          <a:p>
            <a:r>
              <a:rPr lang="en-US" sz="2600" dirty="0">
                <a:solidFill>
                  <a:schemeClr val="bg1"/>
                </a:solidFill>
                <a:latin typeface="+mj-lt"/>
                <a:ea typeface="Cambria" panose="02040503050406030204" pitchFamily="18" charset="0"/>
              </a:rPr>
              <a:t>HBCU Business Dean’s Summit | June 2-4, 2022 | Dallas, TX</a:t>
            </a:r>
          </a:p>
        </p:txBody>
      </p:sp>
    </p:spTree>
    <p:extLst>
      <p:ext uri="{BB962C8B-B14F-4D97-AF65-F5344CB8AC3E}">
        <p14:creationId xmlns:p14="http://schemas.microsoft.com/office/powerpoint/2010/main" val="358162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4D48-650A-4C42-8DFD-DF647C070FB5}"/>
              </a:ext>
            </a:extLst>
          </p:cNvPr>
          <p:cNvSpPr>
            <a:spLocks noGrp="1"/>
          </p:cNvSpPr>
          <p:nvPr>
            <p:ph type="title"/>
          </p:nvPr>
        </p:nvSpPr>
        <p:spPr>
          <a:xfrm>
            <a:off x="304800" y="304800"/>
            <a:ext cx="1219200" cy="6126162"/>
          </a:xfrm>
        </p:spPr>
        <p:txBody>
          <a:bodyPr vert="vert270">
            <a:noAutofit/>
          </a:bodyPr>
          <a:lstStyle/>
          <a:p>
            <a:r>
              <a:rPr lang="en-US" sz="3600" dirty="0"/>
              <a:t>PVAMU Point Matrix – </a:t>
            </a:r>
            <a:br>
              <a:rPr lang="en-US" sz="3600" dirty="0"/>
            </a:br>
            <a:r>
              <a:rPr lang="en-US" sz="3600" dirty="0"/>
              <a:t>Intellectual Contributions</a:t>
            </a:r>
          </a:p>
        </p:txBody>
      </p:sp>
      <p:graphicFrame>
        <p:nvGraphicFramePr>
          <p:cNvPr id="4" name="Content Placeholder 3">
            <a:extLst>
              <a:ext uri="{FF2B5EF4-FFF2-40B4-BE49-F238E27FC236}">
                <a16:creationId xmlns:a16="http://schemas.microsoft.com/office/drawing/2014/main" id="{02697AE1-8BF0-43A1-AC68-9E5A422BF58A}"/>
              </a:ext>
            </a:extLst>
          </p:cNvPr>
          <p:cNvGraphicFramePr>
            <a:graphicFrameLocks noGrp="1"/>
          </p:cNvGraphicFramePr>
          <p:nvPr>
            <p:ph idx="1"/>
            <p:extLst>
              <p:ext uri="{D42A27DB-BD31-4B8C-83A1-F6EECF244321}">
                <p14:modId xmlns:p14="http://schemas.microsoft.com/office/powerpoint/2010/main" val="2949754869"/>
              </p:ext>
            </p:extLst>
          </p:nvPr>
        </p:nvGraphicFramePr>
        <p:xfrm>
          <a:off x="1828801" y="152406"/>
          <a:ext cx="6858000" cy="6553194"/>
        </p:xfrm>
        <a:graphic>
          <a:graphicData uri="http://schemas.openxmlformats.org/drawingml/2006/table">
            <a:tbl>
              <a:tblPr firstRow="1" firstCol="1" bandRow="1">
                <a:tableStyleId>{00A15C55-8517-42AA-B614-E9B94910E393}</a:tableStyleId>
              </a:tblPr>
              <a:tblGrid>
                <a:gridCol w="847058">
                  <a:extLst>
                    <a:ext uri="{9D8B030D-6E8A-4147-A177-3AD203B41FA5}">
                      <a16:colId xmlns:a16="http://schemas.microsoft.com/office/drawing/2014/main" val="3785724029"/>
                    </a:ext>
                  </a:extLst>
                </a:gridCol>
                <a:gridCol w="758410">
                  <a:extLst>
                    <a:ext uri="{9D8B030D-6E8A-4147-A177-3AD203B41FA5}">
                      <a16:colId xmlns:a16="http://schemas.microsoft.com/office/drawing/2014/main" val="2570174875"/>
                    </a:ext>
                  </a:extLst>
                </a:gridCol>
                <a:gridCol w="4453674">
                  <a:extLst>
                    <a:ext uri="{9D8B030D-6E8A-4147-A177-3AD203B41FA5}">
                      <a16:colId xmlns:a16="http://schemas.microsoft.com/office/drawing/2014/main" val="1081759300"/>
                    </a:ext>
                  </a:extLst>
                </a:gridCol>
                <a:gridCol w="798858">
                  <a:extLst>
                    <a:ext uri="{9D8B030D-6E8A-4147-A177-3AD203B41FA5}">
                      <a16:colId xmlns:a16="http://schemas.microsoft.com/office/drawing/2014/main" val="4123257878"/>
                    </a:ext>
                  </a:extLst>
                </a:gridCol>
              </a:tblGrid>
              <a:tr h="278202">
                <a:tc>
                  <a:txBody>
                    <a:bodyPr/>
                    <a:lstStyle/>
                    <a:p>
                      <a:pPr marL="0" marR="0" algn="ctr">
                        <a:spcBef>
                          <a:spcPts val="0"/>
                        </a:spcBef>
                        <a:spcAft>
                          <a:spcPts val="0"/>
                        </a:spcAft>
                      </a:pPr>
                      <a:r>
                        <a:rPr lang="en-US" sz="1800" dirty="0">
                          <a:effectLst/>
                        </a:rPr>
                        <a:t>Group</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800" dirty="0">
                          <a:effectLst/>
                        </a:rPr>
                        <a:t>No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800" dirty="0">
                          <a:effectLst/>
                        </a:rPr>
                        <a:t>Intellectual Contribution Activity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800" dirty="0">
                          <a:effectLst/>
                        </a:rPr>
                        <a:t>Points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2011599783"/>
                  </a:ext>
                </a:extLst>
              </a:tr>
              <a:tr h="216379">
                <a:tc rowSpan="2">
                  <a:txBody>
                    <a:bodyPr/>
                    <a:lstStyle/>
                    <a:p>
                      <a:pPr marL="0" marR="0" algn="ctr">
                        <a:spcBef>
                          <a:spcPts val="0"/>
                        </a:spcBef>
                        <a:spcAft>
                          <a:spcPts val="0"/>
                        </a:spcAft>
                      </a:pPr>
                      <a:r>
                        <a:rPr lang="en-US" sz="1800" dirty="0">
                          <a:effectLst/>
                        </a:rPr>
                        <a:t>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High-quality peer-reviewed journal (PRJ) article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200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2810014569"/>
                  </a:ext>
                </a:extLst>
              </a:tr>
              <a:tr h="216379">
                <a:tc vMerge="1">
                  <a:txBody>
                    <a:bodyPr/>
                    <a:lstStyle/>
                    <a:p>
                      <a:endParaRPr lang="en-US"/>
                    </a:p>
                  </a:txBody>
                  <a:tcPr/>
                </a:tc>
                <a:tc>
                  <a:txBody>
                    <a:bodyPr/>
                    <a:lstStyle/>
                    <a:p>
                      <a:pPr marL="0" marR="0" algn="r">
                        <a:spcBef>
                          <a:spcPts val="0"/>
                        </a:spcBef>
                        <a:spcAft>
                          <a:spcPts val="0"/>
                        </a:spcAft>
                      </a:pPr>
                      <a:r>
                        <a:rPr lang="en-US" sz="1400" dirty="0">
                          <a:effectLst/>
                        </a:rPr>
                        <a:t>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PRJ article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100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1163016406"/>
                  </a:ext>
                </a:extLst>
              </a:tr>
              <a:tr h="216379">
                <a:tc rowSpan="19">
                  <a:txBody>
                    <a:bodyPr/>
                    <a:lstStyle/>
                    <a:p>
                      <a:pPr marL="0" marR="0" algn="ctr">
                        <a:spcBef>
                          <a:spcPts val="0"/>
                        </a:spcBef>
                        <a:spcAft>
                          <a:spcPts val="0"/>
                        </a:spcAft>
                      </a:pPr>
                      <a:r>
                        <a:rPr lang="en-US" sz="1800" dirty="0">
                          <a:effectLst/>
                        </a:rPr>
                        <a:t>B</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Scholarly book including a new textbook</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200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3845557085"/>
                  </a:ext>
                </a:extLst>
              </a:tr>
              <a:tr h="432758">
                <a:tc vMerge="1">
                  <a:txBody>
                    <a:bodyPr/>
                    <a:lstStyle/>
                    <a:p>
                      <a:endParaRPr lang="en-US"/>
                    </a:p>
                  </a:txBody>
                  <a:tcPr/>
                </a:tc>
                <a:tc>
                  <a:txBody>
                    <a:bodyPr/>
                    <a:lstStyle/>
                    <a:p>
                      <a:pPr marL="0" marR="0" algn="r">
                        <a:spcBef>
                          <a:spcPts val="0"/>
                        </a:spcBef>
                        <a:spcAft>
                          <a:spcPts val="0"/>
                        </a:spcAft>
                      </a:pPr>
                      <a:r>
                        <a:rPr lang="en-US" sz="1400" dirty="0">
                          <a:effectLst/>
                        </a:rPr>
                        <a:t>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Research grant funded by an external organization [NSF, DOD, Homeland Security, etc.]</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100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333699559"/>
                  </a:ext>
                </a:extLst>
              </a:tr>
              <a:tr h="216379">
                <a:tc vMerge="1">
                  <a:txBody>
                    <a:bodyPr/>
                    <a:lstStyle/>
                    <a:p>
                      <a:endParaRPr lang="en-US"/>
                    </a:p>
                  </a:txBody>
                  <a:tcPr/>
                </a:tc>
                <a:tc>
                  <a:txBody>
                    <a:bodyPr/>
                    <a:lstStyle/>
                    <a:p>
                      <a:pPr marL="0" marR="0" algn="r">
                        <a:spcBef>
                          <a:spcPts val="0"/>
                        </a:spcBef>
                        <a:spcAft>
                          <a:spcPts val="0"/>
                        </a:spcAft>
                      </a:pPr>
                      <a:r>
                        <a:rPr lang="en-US" sz="1400" dirty="0">
                          <a:effectLst/>
                        </a:rPr>
                        <a:t>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Textbook (revised edition)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3104609115"/>
                  </a:ext>
                </a:extLst>
              </a:tr>
              <a:tr h="216379">
                <a:tc vMerge="1">
                  <a:txBody>
                    <a:bodyPr/>
                    <a:lstStyle/>
                    <a:p>
                      <a:endParaRPr lang="en-US"/>
                    </a:p>
                  </a:txBody>
                  <a:tcPr/>
                </a:tc>
                <a:tc>
                  <a:txBody>
                    <a:bodyPr/>
                    <a:lstStyle/>
                    <a:p>
                      <a:pPr marL="0" marR="0" algn="r">
                        <a:spcBef>
                          <a:spcPts val="0"/>
                        </a:spcBef>
                        <a:spcAft>
                          <a:spcPts val="0"/>
                        </a:spcAft>
                      </a:pPr>
                      <a:r>
                        <a:rPr lang="en-US" sz="1400" dirty="0">
                          <a:effectLst/>
                        </a:rPr>
                        <a:t>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Chapter/article in a research/scholarly book</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957878866"/>
                  </a:ext>
                </a:extLst>
              </a:tr>
              <a:tr h="216379">
                <a:tc vMerge="1">
                  <a:txBody>
                    <a:bodyPr/>
                    <a:lstStyle/>
                    <a:p>
                      <a:endParaRPr lang="en-US"/>
                    </a:p>
                  </a:txBody>
                  <a:tcPr/>
                </a:tc>
                <a:tc>
                  <a:txBody>
                    <a:bodyPr/>
                    <a:lstStyle/>
                    <a:p>
                      <a:pPr marL="0" marR="0" algn="r">
                        <a:spcBef>
                          <a:spcPts val="0"/>
                        </a:spcBef>
                        <a:spcAft>
                          <a:spcPts val="0"/>
                        </a:spcAft>
                      </a:pPr>
                      <a:r>
                        <a:rPr lang="en-US" sz="1400" dirty="0">
                          <a:effectLst/>
                        </a:rPr>
                        <a:t>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Complete manuscript in conference proceedings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2980713655"/>
                  </a:ext>
                </a:extLst>
              </a:tr>
              <a:tr h="216379">
                <a:tc vMerge="1">
                  <a:txBody>
                    <a:bodyPr/>
                    <a:lstStyle/>
                    <a:p>
                      <a:endParaRPr lang="en-US"/>
                    </a:p>
                  </a:txBody>
                  <a:tcPr/>
                </a:tc>
                <a:tc>
                  <a:txBody>
                    <a:bodyPr/>
                    <a:lstStyle/>
                    <a:p>
                      <a:pPr marL="0" marR="0" algn="r">
                        <a:spcBef>
                          <a:spcPts val="0"/>
                        </a:spcBef>
                        <a:spcAft>
                          <a:spcPts val="0"/>
                        </a:spcAft>
                      </a:pPr>
                      <a:r>
                        <a:rPr lang="en-US" sz="1400" dirty="0">
                          <a:effectLst/>
                        </a:rPr>
                        <a:t>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Chapter in a case/reading book</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35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3626163153"/>
                  </a:ext>
                </a:extLst>
              </a:tr>
              <a:tr h="432758">
                <a:tc vMerge="1">
                  <a:txBody>
                    <a:bodyPr/>
                    <a:lstStyle/>
                    <a:p>
                      <a:endParaRPr lang="en-US"/>
                    </a:p>
                  </a:txBody>
                  <a:tcPr/>
                </a:tc>
                <a:tc>
                  <a:txBody>
                    <a:bodyPr/>
                    <a:lstStyle/>
                    <a:p>
                      <a:pPr marL="0" marR="0" algn="r">
                        <a:spcBef>
                          <a:spcPts val="0"/>
                        </a:spcBef>
                        <a:spcAft>
                          <a:spcPts val="0"/>
                        </a:spcAft>
                      </a:pPr>
                      <a:r>
                        <a:rPr lang="en-US" sz="1400" dirty="0">
                          <a:effectLst/>
                        </a:rPr>
                        <a:t>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Study guides, instructor’s manual, or other supplementary material in teaching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35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3056927768"/>
                  </a:ext>
                </a:extLst>
              </a:tr>
              <a:tr h="216379">
                <a:tc vMerge="1">
                  <a:txBody>
                    <a:bodyPr/>
                    <a:lstStyle/>
                    <a:p>
                      <a:endParaRPr lang="en-US"/>
                    </a:p>
                  </a:txBody>
                  <a:tcPr/>
                </a:tc>
                <a:tc>
                  <a:txBody>
                    <a:bodyPr/>
                    <a:lstStyle/>
                    <a:p>
                      <a:pPr marL="0" marR="0" algn="r">
                        <a:spcBef>
                          <a:spcPts val="0"/>
                        </a:spcBef>
                        <a:spcAft>
                          <a:spcPts val="0"/>
                        </a:spcAft>
                      </a:pPr>
                      <a:r>
                        <a:rPr lang="en-US" sz="1400" dirty="0">
                          <a:effectLst/>
                        </a:rPr>
                        <a:t>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Editor reviewed article/case [not blind reviewed]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35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569274354"/>
                  </a:ext>
                </a:extLst>
              </a:tr>
              <a:tr h="216379">
                <a:tc vMerge="1">
                  <a:txBody>
                    <a:bodyPr/>
                    <a:lstStyle/>
                    <a:p>
                      <a:endParaRPr lang="en-US"/>
                    </a:p>
                  </a:txBody>
                  <a:tcPr/>
                </a:tc>
                <a:tc>
                  <a:txBody>
                    <a:bodyPr/>
                    <a:lstStyle/>
                    <a:p>
                      <a:pPr marL="0" marR="0" algn="r">
                        <a:spcBef>
                          <a:spcPts val="0"/>
                        </a:spcBef>
                        <a:spcAft>
                          <a:spcPts val="0"/>
                        </a:spcAft>
                      </a:pPr>
                      <a:r>
                        <a:rPr lang="en-US" sz="1400" dirty="0">
                          <a:effectLst/>
                        </a:rPr>
                        <a:t>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Monograph sponsored by a reputable organization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35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2634961588"/>
                  </a:ext>
                </a:extLst>
              </a:tr>
              <a:tr h="216379">
                <a:tc vMerge="1">
                  <a:txBody>
                    <a:bodyPr/>
                    <a:lstStyle/>
                    <a:p>
                      <a:endParaRPr lang="en-US"/>
                    </a:p>
                  </a:txBody>
                  <a:tcPr/>
                </a:tc>
                <a:tc>
                  <a:txBody>
                    <a:bodyPr/>
                    <a:lstStyle/>
                    <a:p>
                      <a:pPr marL="0" marR="0" algn="r">
                        <a:spcBef>
                          <a:spcPts val="0"/>
                        </a:spcBef>
                        <a:spcAft>
                          <a:spcPts val="0"/>
                        </a:spcAft>
                      </a:pPr>
                      <a:r>
                        <a:rPr lang="en-US" sz="1400" dirty="0">
                          <a:effectLst/>
                        </a:rPr>
                        <a:t>10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Abstract only in conference proceedings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25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2228992269"/>
                  </a:ext>
                </a:extLst>
              </a:tr>
              <a:tr h="432758">
                <a:tc vMerge="1">
                  <a:txBody>
                    <a:bodyPr/>
                    <a:lstStyle/>
                    <a:p>
                      <a:endParaRPr lang="en-US"/>
                    </a:p>
                  </a:txBody>
                  <a:tcPr/>
                </a:tc>
                <a:tc>
                  <a:txBody>
                    <a:bodyPr/>
                    <a:lstStyle/>
                    <a:p>
                      <a:pPr marL="0" marR="0" algn="r">
                        <a:spcBef>
                          <a:spcPts val="0"/>
                        </a:spcBef>
                        <a:spcAft>
                          <a:spcPts val="0"/>
                        </a:spcAft>
                      </a:pPr>
                      <a:r>
                        <a:rPr lang="en-US" sz="1400" dirty="0">
                          <a:effectLst/>
                        </a:rPr>
                        <a:t>11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External grant proposal including a successful internal seed grant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25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3594906473"/>
                  </a:ext>
                </a:extLst>
              </a:tr>
              <a:tr h="216379">
                <a:tc vMerge="1">
                  <a:txBody>
                    <a:bodyPr/>
                    <a:lstStyle/>
                    <a:p>
                      <a:endParaRPr lang="en-US"/>
                    </a:p>
                  </a:txBody>
                  <a:tcPr/>
                </a:tc>
                <a:tc>
                  <a:txBody>
                    <a:bodyPr/>
                    <a:lstStyle/>
                    <a:p>
                      <a:pPr marL="0" marR="0" algn="r">
                        <a:spcBef>
                          <a:spcPts val="0"/>
                        </a:spcBef>
                        <a:spcAft>
                          <a:spcPts val="0"/>
                        </a:spcAft>
                      </a:pPr>
                      <a:r>
                        <a:rPr lang="en-US" sz="1400" dirty="0">
                          <a:effectLst/>
                        </a:rPr>
                        <a:t>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Consulting report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25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1683903637"/>
                  </a:ext>
                </a:extLst>
              </a:tr>
              <a:tr h="216379">
                <a:tc vMerge="1">
                  <a:txBody>
                    <a:bodyPr/>
                    <a:lstStyle/>
                    <a:p>
                      <a:endParaRPr lang="en-US"/>
                    </a:p>
                  </a:txBody>
                  <a:tcPr/>
                </a:tc>
                <a:tc>
                  <a:txBody>
                    <a:bodyPr/>
                    <a:lstStyle/>
                    <a:p>
                      <a:pPr marL="0" marR="0" algn="r">
                        <a:spcBef>
                          <a:spcPts val="0"/>
                        </a:spcBef>
                        <a:spcAft>
                          <a:spcPts val="0"/>
                        </a:spcAft>
                      </a:pPr>
                      <a:r>
                        <a:rPr lang="en-US" sz="1400" dirty="0">
                          <a:effectLst/>
                        </a:rPr>
                        <a:t>13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Online working paper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25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1547495263"/>
                  </a:ext>
                </a:extLst>
              </a:tr>
              <a:tr h="216379">
                <a:tc vMerge="1">
                  <a:txBody>
                    <a:bodyPr/>
                    <a:lstStyle/>
                    <a:p>
                      <a:endParaRPr lang="en-US"/>
                    </a:p>
                  </a:txBody>
                  <a:tcPr/>
                </a:tc>
                <a:tc>
                  <a:txBody>
                    <a:bodyPr/>
                    <a:lstStyle/>
                    <a:p>
                      <a:pPr marL="0" marR="0" algn="r">
                        <a:spcBef>
                          <a:spcPts val="0"/>
                        </a:spcBef>
                        <a:spcAft>
                          <a:spcPts val="0"/>
                        </a:spcAft>
                      </a:pPr>
                      <a:r>
                        <a:rPr lang="en-US" sz="1400" dirty="0">
                          <a:effectLst/>
                        </a:rPr>
                        <a:t>14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Conference presentation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135698062"/>
                  </a:ext>
                </a:extLst>
              </a:tr>
              <a:tr h="432758">
                <a:tc vMerge="1">
                  <a:txBody>
                    <a:bodyPr/>
                    <a:lstStyle/>
                    <a:p>
                      <a:endParaRPr lang="en-US"/>
                    </a:p>
                  </a:txBody>
                  <a:tcPr/>
                </a:tc>
                <a:tc>
                  <a:txBody>
                    <a:bodyPr/>
                    <a:lstStyle/>
                    <a:p>
                      <a:pPr marL="0" marR="0" algn="r">
                        <a:spcBef>
                          <a:spcPts val="0"/>
                        </a:spcBef>
                        <a:spcAft>
                          <a:spcPts val="0"/>
                        </a:spcAft>
                      </a:pPr>
                      <a:r>
                        <a:rPr lang="en-US" sz="1400" dirty="0">
                          <a:effectLst/>
                        </a:rPr>
                        <a:t>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Reviewer report of an article submitted for publication in a PRJ</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2623647634"/>
                  </a:ext>
                </a:extLst>
              </a:tr>
              <a:tr h="216379">
                <a:tc vMerge="1">
                  <a:txBody>
                    <a:bodyPr/>
                    <a:lstStyle/>
                    <a:p>
                      <a:endParaRPr lang="en-US"/>
                    </a:p>
                  </a:txBody>
                  <a:tcPr/>
                </a:tc>
                <a:tc>
                  <a:txBody>
                    <a:bodyPr/>
                    <a:lstStyle/>
                    <a:p>
                      <a:pPr marL="0" marR="0" algn="r">
                        <a:spcBef>
                          <a:spcPts val="0"/>
                        </a:spcBef>
                        <a:spcAft>
                          <a:spcPts val="0"/>
                        </a:spcAft>
                      </a:pPr>
                      <a:r>
                        <a:rPr lang="en-US" sz="1400" dirty="0">
                          <a:effectLst/>
                        </a:rPr>
                        <a:t>16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COB research symposium presentation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1474913971"/>
                  </a:ext>
                </a:extLst>
              </a:tr>
              <a:tr h="216379">
                <a:tc vMerge="1">
                  <a:txBody>
                    <a:bodyPr/>
                    <a:lstStyle/>
                    <a:p>
                      <a:endParaRPr lang="en-US"/>
                    </a:p>
                  </a:txBody>
                  <a:tcPr/>
                </a:tc>
                <a:tc>
                  <a:txBody>
                    <a:bodyPr/>
                    <a:lstStyle/>
                    <a:p>
                      <a:pPr marL="0" marR="0" algn="r">
                        <a:spcBef>
                          <a:spcPts val="0"/>
                        </a:spcBef>
                        <a:spcAft>
                          <a:spcPts val="0"/>
                        </a:spcAft>
                      </a:pPr>
                      <a:r>
                        <a:rPr lang="en-US" sz="1400" dirty="0">
                          <a:effectLst/>
                        </a:rPr>
                        <a:t>17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Other written intellectual contribution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1838624347"/>
                  </a:ext>
                </a:extLst>
              </a:tr>
              <a:tr h="216379">
                <a:tc vMerge="1">
                  <a:txBody>
                    <a:bodyPr/>
                    <a:lstStyle/>
                    <a:p>
                      <a:endParaRPr lang="en-US"/>
                    </a:p>
                  </a:txBody>
                  <a:tcPr/>
                </a:tc>
                <a:tc>
                  <a:txBody>
                    <a:bodyPr/>
                    <a:lstStyle/>
                    <a:p>
                      <a:pPr marL="0" marR="0" algn="r">
                        <a:spcBef>
                          <a:spcPts val="0"/>
                        </a:spcBef>
                        <a:spcAft>
                          <a:spcPts val="0"/>
                        </a:spcAft>
                      </a:pPr>
                      <a:r>
                        <a:rPr lang="en-US" sz="1400" dirty="0">
                          <a:effectLst/>
                        </a:rPr>
                        <a:t>18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COB mini-grant or a campus grant for a research project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2375655348"/>
                  </a:ext>
                </a:extLst>
              </a:tr>
              <a:tr h="1081896">
                <a:tc vMerge="1">
                  <a:txBody>
                    <a:bodyPr/>
                    <a:lstStyle/>
                    <a:p>
                      <a:endParaRPr lang="en-US"/>
                    </a:p>
                  </a:txBody>
                  <a:tcPr/>
                </a:tc>
                <a:tc>
                  <a:txBody>
                    <a:bodyPr/>
                    <a:lstStyle/>
                    <a:p>
                      <a:pPr marL="0" marR="0" algn="r">
                        <a:spcBef>
                          <a:spcPts val="0"/>
                        </a:spcBef>
                        <a:spcAft>
                          <a:spcPts val="0"/>
                        </a:spcAft>
                      </a:pPr>
                      <a:r>
                        <a:rPr lang="en-US" sz="1400" dirty="0">
                          <a:effectLst/>
                        </a:rPr>
                        <a:t>19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spcBef>
                          <a:spcPts val="0"/>
                        </a:spcBef>
                        <a:spcAft>
                          <a:spcPts val="0"/>
                        </a:spcAft>
                      </a:pPr>
                      <a:r>
                        <a:rPr lang="en-US" sz="1400" dirty="0">
                          <a:effectLst/>
                        </a:rPr>
                        <a:t>Other research activities: for example, research awards and recognitions such as the best paper award, COB Dean’s Excellence in Research award, competitive summer mini-grants, appointment as a faculty fellow, appointment as a member or external in a doctoral dissertation team, etc.</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tc>
                  <a:txBody>
                    <a:bodyPr/>
                    <a:lstStyle/>
                    <a:p>
                      <a:pPr marL="0" marR="0" algn="r">
                        <a:spcBef>
                          <a:spcPts val="0"/>
                        </a:spcBef>
                        <a:spcAft>
                          <a:spcPts val="0"/>
                        </a:spcAft>
                      </a:pPr>
                      <a:r>
                        <a:rPr lang="en-US" sz="1400" dirty="0">
                          <a:effectLst/>
                        </a:rPr>
                        <a:t>15-50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94" marR="40794" marT="0" marB="0"/>
                </a:tc>
                <a:extLst>
                  <a:ext uri="{0D108BD9-81ED-4DB2-BD59-A6C34878D82A}">
                    <a16:rowId xmlns:a16="http://schemas.microsoft.com/office/drawing/2014/main" val="1704446372"/>
                  </a:ext>
                </a:extLst>
              </a:tr>
            </a:tbl>
          </a:graphicData>
        </a:graphic>
      </p:graphicFrame>
    </p:spTree>
    <p:extLst>
      <p:ext uri="{BB962C8B-B14F-4D97-AF65-F5344CB8AC3E}">
        <p14:creationId xmlns:p14="http://schemas.microsoft.com/office/powerpoint/2010/main" val="213344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97956-B15E-4069-A290-2684DB377276}"/>
              </a:ext>
            </a:extLst>
          </p:cNvPr>
          <p:cNvSpPr>
            <a:spLocks noGrp="1"/>
          </p:cNvSpPr>
          <p:nvPr>
            <p:ph type="title"/>
          </p:nvPr>
        </p:nvSpPr>
        <p:spPr>
          <a:xfrm>
            <a:off x="457200" y="274636"/>
            <a:ext cx="762000" cy="6400800"/>
          </a:xfrm>
          <a:solidFill>
            <a:srgbClr val="FFC000"/>
          </a:solidFill>
        </p:spPr>
        <p:txBody>
          <a:bodyPr vert="vert270">
            <a:normAutofit fontScale="90000"/>
          </a:bodyPr>
          <a:lstStyle/>
          <a:p>
            <a:r>
              <a:rPr lang="en-US" dirty="0">
                <a:solidFill>
                  <a:srgbClr val="7030A0"/>
                </a:solidFill>
              </a:rPr>
              <a:t>Challenge #1</a:t>
            </a:r>
          </a:p>
        </p:txBody>
      </p:sp>
      <p:sp>
        <p:nvSpPr>
          <p:cNvPr id="3" name="Content Placeholder 2">
            <a:extLst>
              <a:ext uri="{FF2B5EF4-FFF2-40B4-BE49-F238E27FC236}">
                <a16:creationId xmlns:a16="http://schemas.microsoft.com/office/drawing/2014/main" id="{350EB755-42AD-4991-A76E-5CF969C781B0}"/>
              </a:ext>
            </a:extLst>
          </p:cNvPr>
          <p:cNvSpPr>
            <a:spLocks noGrp="1"/>
          </p:cNvSpPr>
          <p:nvPr>
            <p:ph idx="1"/>
          </p:nvPr>
        </p:nvSpPr>
        <p:spPr>
          <a:xfrm>
            <a:off x="1371600" y="381000"/>
            <a:ext cx="7315200" cy="6294436"/>
          </a:xfrm>
        </p:spPr>
        <p:txBody>
          <a:bodyPr>
            <a:normAutofit fontScale="32500" lnSpcReduction="20000"/>
          </a:bodyPr>
          <a:lstStyle/>
          <a:p>
            <a:pPr marL="0" indent="0" algn="ctr">
              <a:buNone/>
            </a:pPr>
            <a:r>
              <a:rPr lang="en-US" sz="6800" b="1" dirty="0">
                <a:solidFill>
                  <a:srgbClr val="7030A0"/>
                </a:solidFill>
              </a:rPr>
              <a:t>When Ph.D. faculty are underperforming</a:t>
            </a:r>
          </a:p>
          <a:p>
            <a:endParaRPr lang="en-US" sz="4000" dirty="0"/>
          </a:p>
          <a:p>
            <a:endParaRPr lang="en-US" sz="4000" dirty="0"/>
          </a:p>
          <a:p>
            <a:endParaRPr lang="en-US" sz="4000" dirty="0"/>
          </a:p>
          <a:p>
            <a:pPr marL="0" indent="0">
              <a:buNone/>
            </a:pPr>
            <a:endParaRPr lang="en-US" sz="4500" u="sng" dirty="0"/>
          </a:p>
          <a:p>
            <a:pPr marL="0" indent="0">
              <a:buNone/>
            </a:pPr>
            <a:r>
              <a:rPr lang="en-US" sz="5500" b="1" u="sng" dirty="0"/>
              <a:t>Strategies</a:t>
            </a:r>
            <a:r>
              <a:rPr lang="en-US" sz="5500" b="1" dirty="0"/>
              <a:t>:</a:t>
            </a:r>
          </a:p>
          <a:p>
            <a:pPr marL="0" indent="0">
              <a:buNone/>
            </a:pPr>
            <a:endParaRPr lang="en-US" sz="5500" b="1" dirty="0"/>
          </a:p>
          <a:p>
            <a:pPr marL="385763" indent="-385763">
              <a:buFont typeface="+mj-lt"/>
              <a:buAutoNum type="arabicPeriod"/>
            </a:pPr>
            <a:r>
              <a:rPr lang="en-US" sz="4300" dirty="0"/>
              <a:t>Create incentives for existing Associate or full Professors (tenured) who have been “inactive” in research [may be in the “PA” or “additional” status] to re-activate their research to attain SA or PA status.</a:t>
            </a:r>
          </a:p>
          <a:p>
            <a:pPr marL="385763" indent="-385763">
              <a:buFont typeface="+mj-lt"/>
              <a:buAutoNum type="arabicPeriod"/>
            </a:pPr>
            <a:r>
              <a:rPr lang="en-US" sz="4300" dirty="0"/>
              <a:t>Work to ensure that each new assistant professor (and associate professors) is regularly publishing in peer- reviewed journals (PRJs); if someone is falling behind, intervene with mentoring and support.</a:t>
            </a:r>
          </a:p>
          <a:p>
            <a:pPr marL="385763" indent="-385763">
              <a:buFont typeface="+mj-lt"/>
              <a:buAutoNum type="arabicPeriod"/>
            </a:pPr>
            <a:r>
              <a:rPr lang="en-US" sz="4300" dirty="0"/>
              <a:t>The most budget-friendly and efficient strategy/intervention is adopt the role of a matchmaker - bring faculty together to create “research teams or communities.”  The inactive senior and research-active junior faculty can team up; faculty across disciplines can team up for joint research.  </a:t>
            </a:r>
          </a:p>
          <a:p>
            <a:pPr marL="385763" indent="-385763">
              <a:buFont typeface="+mj-lt"/>
              <a:buAutoNum type="arabicPeriod"/>
            </a:pPr>
            <a:r>
              <a:rPr lang="en-US" sz="4300" dirty="0"/>
              <a:t>However, the most powerful teams are often those where TT and NTT faculty work together, so that with each success (PRJ publication), the number of SP faculty rises, and the number of “IP or additional” faculty declines. </a:t>
            </a:r>
          </a:p>
          <a:p>
            <a:pPr marL="385763" indent="-385763">
              <a:buFont typeface="+mj-lt"/>
              <a:buAutoNum type="arabicPeriod"/>
            </a:pPr>
            <a:r>
              <a:rPr lang="en-US" sz="4300" dirty="0"/>
              <a:t>Having a few superstars is a always good thing, but it is better if a broad swath of faculty is publishing in respectable outlets, often in research teams. The emphasis of AACSB accreditation is on the overall “faculty portfolio” or shared/collective success in research, since the goal is to ensure that students (at all levels) are taught by faculty who maintain, “currency and relevancy” in their respective area of expertise.</a:t>
            </a:r>
          </a:p>
          <a:p>
            <a:pPr marL="385763" indent="-385763">
              <a:buFont typeface="+mj-lt"/>
              <a:buAutoNum type="arabicPeriod"/>
            </a:pPr>
            <a:r>
              <a:rPr lang="en-US" sz="4300" dirty="0"/>
              <a:t>Last but not the least, if the provost is agreeable and provides new faculty lines, hire new faculty with an established research record [or, who are fresh PhDs.] </a:t>
            </a:r>
          </a:p>
          <a:p>
            <a:pPr marL="0" indent="0">
              <a:buNone/>
            </a:pPr>
            <a:endParaRPr lang="en-US" sz="4900" dirty="0"/>
          </a:p>
        </p:txBody>
      </p:sp>
      <p:graphicFrame>
        <p:nvGraphicFramePr>
          <p:cNvPr id="4" name="Table 3">
            <a:extLst>
              <a:ext uri="{FF2B5EF4-FFF2-40B4-BE49-F238E27FC236}">
                <a16:creationId xmlns:a16="http://schemas.microsoft.com/office/drawing/2014/main" id="{3F3D4687-A22C-4830-8FF1-008708CCB8D9}"/>
              </a:ext>
            </a:extLst>
          </p:cNvPr>
          <p:cNvGraphicFramePr>
            <a:graphicFrameLocks noGrp="1"/>
          </p:cNvGraphicFramePr>
          <p:nvPr>
            <p:extLst>
              <p:ext uri="{D42A27DB-BD31-4B8C-83A1-F6EECF244321}">
                <p14:modId xmlns:p14="http://schemas.microsoft.com/office/powerpoint/2010/main" val="172469730"/>
              </p:ext>
            </p:extLst>
          </p:nvPr>
        </p:nvGraphicFramePr>
        <p:xfrm>
          <a:off x="3924300" y="838200"/>
          <a:ext cx="2209800" cy="48006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864502866"/>
                    </a:ext>
                  </a:extLst>
                </a:gridCol>
              </a:tblGrid>
              <a:tr h="480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SA  Faculty &lt; 40</a:t>
                      </a:r>
                      <a:r>
                        <a:rPr lang="en-US" sz="1800" dirty="0"/>
                        <a:t>%</a:t>
                      </a:r>
                    </a:p>
                  </a:txBody>
                  <a:tcPr marL="68580" marR="68580" marT="34290" marB="34290" anchor="ctr">
                    <a:solidFill>
                      <a:srgbClr val="7030A0"/>
                    </a:solidFill>
                  </a:tcPr>
                </a:tc>
                <a:extLst>
                  <a:ext uri="{0D108BD9-81ED-4DB2-BD59-A6C34878D82A}">
                    <a16:rowId xmlns:a16="http://schemas.microsoft.com/office/drawing/2014/main" val="3358767012"/>
                  </a:ext>
                </a:extLst>
              </a:tr>
            </a:tbl>
          </a:graphicData>
        </a:graphic>
      </p:graphicFrame>
    </p:spTree>
    <p:extLst>
      <p:ext uri="{BB962C8B-B14F-4D97-AF65-F5344CB8AC3E}">
        <p14:creationId xmlns:p14="http://schemas.microsoft.com/office/powerpoint/2010/main" val="3409434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97956-B15E-4069-A290-2684DB377276}"/>
              </a:ext>
            </a:extLst>
          </p:cNvPr>
          <p:cNvSpPr>
            <a:spLocks noGrp="1"/>
          </p:cNvSpPr>
          <p:nvPr>
            <p:ph type="title"/>
          </p:nvPr>
        </p:nvSpPr>
        <p:spPr>
          <a:xfrm>
            <a:off x="457200" y="274636"/>
            <a:ext cx="762000" cy="6400800"/>
          </a:xfrm>
          <a:solidFill>
            <a:srgbClr val="FFC000"/>
          </a:solidFill>
        </p:spPr>
        <p:txBody>
          <a:bodyPr vert="vert270">
            <a:normAutofit fontScale="90000"/>
          </a:bodyPr>
          <a:lstStyle/>
          <a:p>
            <a:r>
              <a:rPr lang="en-US" dirty="0">
                <a:solidFill>
                  <a:srgbClr val="7030A0"/>
                </a:solidFill>
              </a:rPr>
              <a:t>Challenge #2</a:t>
            </a:r>
          </a:p>
        </p:txBody>
      </p:sp>
      <p:sp>
        <p:nvSpPr>
          <p:cNvPr id="3" name="Content Placeholder 2">
            <a:extLst>
              <a:ext uri="{FF2B5EF4-FFF2-40B4-BE49-F238E27FC236}">
                <a16:creationId xmlns:a16="http://schemas.microsoft.com/office/drawing/2014/main" id="{350EB755-42AD-4991-A76E-5CF969C781B0}"/>
              </a:ext>
            </a:extLst>
          </p:cNvPr>
          <p:cNvSpPr>
            <a:spLocks noGrp="1"/>
          </p:cNvSpPr>
          <p:nvPr>
            <p:ph idx="1"/>
          </p:nvPr>
        </p:nvSpPr>
        <p:spPr>
          <a:xfrm>
            <a:off x="1371600" y="381000"/>
            <a:ext cx="7315200" cy="6294436"/>
          </a:xfrm>
        </p:spPr>
        <p:txBody>
          <a:bodyPr>
            <a:normAutofit fontScale="25000" lnSpcReduction="20000"/>
          </a:bodyPr>
          <a:lstStyle/>
          <a:p>
            <a:pPr marL="0" indent="0" algn="ctr">
              <a:buNone/>
            </a:pPr>
            <a:r>
              <a:rPr lang="en-US" sz="9600" b="1" dirty="0">
                <a:solidFill>
                  <a:srgbClr val="7030A0"/>
                </a:solidFill>
              </a:rPr>
              <a:t>When both Ph.D. faculty and Professional faculty are underperforming in research</a:t>
            </a:r>
          </a:p>
          <a:p>
            <a:endParaRPr lang="en-US" sz="4000" dirty="0"/>
          </a:p>
          <a:p>
            <a:pPr marL="0" indent="0">
              <a:buNone/>
            </a:pPr>
            <a:endParaRPr lang="en-US" sz="4500" u="sng" dirty="0"/>
          </a:p>
          <a:p>
            <a:pPr marL="0" indent="0">
              <a:buNone/>
            </a:pPr>
            <a:endParaRPr lang="en-US" sz="7200" b="1" u="sng" dirty="0"/>
          </a:p>
          <a:p>
            <a:pPr marL="0" indent="0">
              <a:buNone/>
            </a:pPr>
            <a:r>
              <a:rPr lang="en-US" sz="7200" b="1" u="sng" dirty="0"/>
              <a:t>Strategies</a:t>
            </a:r>
            <a:r>
              <a:rPr lang="en-US" sz="7200" b="1" dirty="0"/>
              <a:t>:</a:t>
            </a:r>
          </a:p>
          <a:p>
            <a:pPr marL="0" indent="0">
              <a:buNone/>
            </a:pPr>
            <a:endParaRPr lang="en-US" sz="7200" dirty="0"/>
          </a:p>
          <a:p>
            <a:pPr marL="385763" indent="-385763">
              <a:buFont typeface="+mj-lt"/>
              <a:buAutoNum type="arabicPeriod"/>
            </a:pPr>
            <a:r>
              <a:rPr lang="en-US" sz="6400" dirty="0"/>
              <a:t>Create incentives for existing Associate or full Professors (tenured) who have been “inactive” in research to re-activate with research to attain SA or SP status. This would reduce faculty with “additional or A status” and those with IP status, and increase the number of SA and SP faculty. </a:t>
            </a:r>
          </a:p>
          <a:p>
            <a:pPr marL="385763" indent="-385763">
              <a:buFont typeface="+mj-lt"/>
              <a:buAutoNum type="arabicPeriod"/>
            </a:pPr>
            <a:r>
              <a:rPr lang="en-US" sz="6400" dirty="0"/>
              <a:t>The most effective strategy may be to pro-actively bring faculty together in research groups or teams, where research-active Ph.D. faculty take professional faculty “under their wings” and mentor them in research.  The professional faculty have important skills – strong work ethics, desire to learn, and good writing skills.  It is recommended that you create incentives for both the mentor and the mentee.  </a:t>
            </a:r>
          </a:p>
          <a:p>
            <a:pPr marL="385763" indent="-385763">
              <a:buFont typeface="+mj-lt"/>
              <a:buAutoNum type="arabicPeriod"/>
            </a:pPr>
            <a:r>
              <a:rPr lang="en-US" sz="6400" dirty="0"/>
              <a:t>It is very important that the higher research standards are “written” and used for “tenure and promotion” in faculty handbook; is part of the instrument used for annual performance evaluations; and importantly, in “guidelines on merit raise” recommendations.  For example, the guidelines can state that to receive a “merit raise,” one must be academically qualified by AACSB standards. </a:t>
            </a:r>
          </a:p>
          <a:p>
            <a:pPr marL="385763" indent="-385763">
              <a:buFont typeface="+mj-lt"/>
              <a:buAutoNum type="arabicPeriod"/>
            </a:pPr>
            <a:r>
              <a:rPr lang="en-US" sz="6400" dirty="0"/>
              <a:t>Create a culture supportive of research – recognize faculty successes, whether it is a new publication, promotion, or receipt of a grant.  Example: I share these success stories with all faculty and with the Advisory Board, and sometimes with the Provost and the President.</a:t>
            </a:r>
          </a:p>
          <a:p>
            <a:pPr marL="385763" indent="-385763">
              <a:buFont typeface="+mj-lt"/>
              <a:buAutoNum type="arabicPeriod"/>
            </a:pPr>
            <a:r>
              <a:rPr lang="en-US" sz="6400" dirty="0"/>
              <a:t>If the provost is agreeable and budget allows, hire new faculty with an established research record (SA), or newly minted Ph.Ds. </a:t>
            </a:r>
          </a:p>
          <a:p>
            <a:pPr marL="0" indent="0">
              <a:buNone/>
            </a:pPr>
            <a:endParaRPr lang="en-US" sz="6400" dirty="0"/>
          </a:p>
        </p:txBody>
      </p:sp>
      <p:graphicFrame>
        <p:nvGraphicFramePr>
          <p:cNvPr id="4" name="Table 3">
            <a:extLst>
              <a:ext uri="{FF2B5EF4-FFF2-40B4-BE49-F238E27FC236}">
                <a16:creationId xmlns:a16="http://schemas.microsoft.com/office/drawing/2014/main" id="{3F3D4687-A22C-4830-8FF1-008708CCB8D9}"/>
              </a:ext>
            </a:extLst>
          </p:cNvPr>
          <p:cNvGraphicFramePr>
            <a:graphicFrameLocks noGrp="1"/>
          </p:cNvGraphicFramePr>
          <p:nvPr>
            <p:extLst>
              <p:ext uri="{D42A27DB-BD31-4B8C-83A1-F6EECF244321}">
                <p14:modId xmlns:p14="http://schemas.microsoft.com/office/powerpoint/2010/main" val="631518814"/>
              </p:ext>
            </p:extLst>
          </p:nvPr>
        </p:nvGraphicFramePr>
        <p:xfrm>
          <a:off x="3810000" y="1371600"/>
          <a:ext cx="2590800" cy="4800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864502866"/>
                    </a:ext>
                  </a:extLst>
                </a:gridCol>
              </a:tblGrid>
              <a:tr h="480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SA+</a:t>
                      </a:r>
                      <a:r>
                        <a:rPr lang="en-US" sz="2000" baseline="0" dirty="0"/>
                        <a:t> PA + SP + IP &lt; 90%</a:t>
                      </a:r>
                      <a:endParaRPr lang="en-US" sz="2000" dirty="0"/>
                    </a:p>
                  </a:txBody>
                  <a:tcPr marL="68580" marR="68580" marT="34290" marB="34290" anchor="ctr">
                    <a:solidFill>
                      <a:srgbClr val="7030A0"/>
                    </a:solidFill>
                  </a:tcPr>
                </a:tc>
                <a:extLst>
                  <a:ext uri="{0D108BD9-81ED-4DB2-BD59-A6C34878D82A}">
                    <a16:rowId xmlns:a16="http://schemas.microsoft.com/office/drawing/2014/main" val="3358767012"/>
                  </a:ext>
                </a:extLst>
              </a:tr>
            </a:tbl>
          </a:graphicData>
        </a:graphic>
      </p:graphicFrame>
    </p:spTree>
    <p:extLst>
      <p:ext uri="{BB962C8B-B14F-4D97-AF65-F5344CB8AC3E}">
        <p14:creationId xmlns:p14="http://schemas.microsoft.com/office/powerpoint/2010/main" val="255987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6D3B-B4E2-431E-9D30-C4CD35C83DEA}"/>
              </a:ext>
            </a:extLst>
          </p:cNvPr>
          <p:cNvSpPr>
            <a:spLocks noGrp="1"/>
          </p:cNvSpPr>
          <p:nvPr>
            <p:ph type="title"/>
          </p:nvPr>
        </p:nvSpPr>
        <p:spPr>
          <a:xfrm>
            <a:off x="685800" y="381000"/>
            <a:ext cx="7886700" cy="741140"/>
          </a:xfrm>
        </p:spPr>
        <p:txBody>
          <a:bodyPr>
            <a:noAutofit/>
          </a:bodyPr>
          <a:lstStyle/>
          <a:p>
            <a:r>
              <a:rPr lang="en-US" sz="2400" b="1" dirty="0">
                <a:solidFill>
                  <a:srgbClr val="7030A0"/>
                </a:solidFill>
              </a:rPr>
              <a:t>Strategies Used at PVAMU COB to Broaden/Enhance Faculty Research and Publications…</a:t>
            </a:r>
          </a:p>
        </p:txBody>
      </p:sp>
      <p:pic>
        <p:nvPicPr>
          <p:cNvPr id="4" name="Content Placeholder 3">
            <a:extLst>
              <a:ext uri="{FF2B5EF4-FFF2-40B4-BE49-F238E27FC236}">
                <a16:creationId xmlns:a16="http://schemas.microsoft.com/office/drawing/2014/main" id="{E74544AE-7313-45CB-97D4-075895189C3A}"/>
              </a:ext>
            </a:extLst>
          </p:cNvPr>
          <p:cNvPicPr>
            <a:picLocks noGrp="1" noChangeAspect="1"/>
          </p:cNvPicPr>
          <p:nvPr>
            <p:ph idx="1"/>
          </p:nvPr>
        </p:nvPicPr>
        <p:blipFill rotWithShape="1">
          <a:blip r:embed="rId2"/>
          <a:srcRect l="7939"/>
          <a:stretch/>
        </p:blipFill>
        <p:spPr>
          <a:xfrm>
            <a:off x="685800" y="1295400"/>
            <a:ext cx="7772400" cy="5351674"/>
          </a:xfrm>
          <a:prstGeom prst="rect">
            <a:avLst/>
          </a:prstGeom>
        </p:spPr>
      </p:pic>
    </p:spTree>
    <p:extLst>
      <p:ext uri="{BB962C8B-B14F-4D97-AF65-F5344CB8AC3E}">
        <p14:creationId xmlns:p14="http://schemas.microsoft.com/office/powerpoint/2010/main" val="62243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4811" y="3274215"/>
            <a:ext cx="3657600" cy="24384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005407"/>
            <a:ext cx="2589185" cy="248800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811" y="838200"/>
            <a:ext cx="3657600" cy="2436015"/>
          </a:xfrm>
          <a:prstGeom prst="rect">
            <a:avLst/>
          </a:prstGeom>
        </p:spPr>
      </p:pic>
      <p:sp>
        <p:nvSpPr>
          <p:cNvPr id="6" name="TextBox 5"/>
          <p:cNvSpPr txBox="1"/>
          <p:nvPr/>
        </p:nvSpPr>
        <p:spPr>
          <a:xfrm>
            <a:off x="965546" y="4648200"/>
            <a:ext cx="3096491" cy="369332"/>
          </a:xfrm>
          <a:prstGeom prst="rect">
            <a:avLst/>
          </a:prstGeom>
          <a:noFill/>
        </p:spPr>
        <p:txBody>
          <a:bodyPr wrap="square" rtlCol="0">
            <a:spAutoFit/>
          </a:bodyPr>
          <a:lstStyle/>
          <a:p>
            <a:pPr algn="ctr"/>
            <a:r>
              <a:rPr lang="en-US" dirty="0">
                <a:solidFill>
                  <a:srgbClr val="4B1F7D"/>
                </a:solidFill>
              </a:rPr>
              <a:t>www.pvamu.edu/business</a:t>
            </a:r>
            <a:endParaRPr lang="en-US" sz="1400" dirty="0">
              <a:solidFill>
                <a:srgbClr val="4B1F7D"/>
              </a:solidFill>
            </a:endParaRPr>
          </a:p>
        </p:txBody>
      </p:sp>
    </p:spTree>
    <p:extLst>
      <p:ext uri="{BB962C8B-B14F-4D97-AF65-F5344CB8AC3E}">
        <p14:creationId xmlns:p14="http://schemas.microsoft.com/office/powerpoint/2010/main" val="4040958367"/>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9986E-DD30-409C-90F3-A8FE9A4D01E0}"/>
              </a:ext>
            </a:extLst>
          </p:cNvPr>
          <p:cNvSpPr>
            <a:spLocks noGrp="1"/>
          </p:cNvSpPr>
          <p:nvPr>
            <p:ph type="title"/>
          </p:nvPr>
        </p:nvSpPr>
        <p:spPr>
          <a:xfrm>
            <a:off x="457200" y="274638"/>
            <a:ext cx="8229600" cy="868362"/>
          </a:xfrm>
        </p:spPr>
        <p:txBody>
          <a:bodyPr>
            <a:normAutofit/>
          </a:bodyPr>
          <a:lstStyle/>
          <a:p>
            <a:r>
              <a:rPr lang="en-US" sz="4000" dirty="0">
                <a:solidFill>
                  <a:srgbClr val="FFC000"/>
                </a:solidFill>
                <a:ea typeface="Cambria" panose="02040503050406030204" pitchFamily="18" charset="0"/>
              </a:rPr>
              <a:t>The Challenge/Problem…</a:t>
            </a:r>
          </a:p>
        </p:txBody>
      </p:sp>
      <p:sp>
        <p:nvSpPr>
          <p:cNvPr id="3" name="Content Placeholder 2">
            <a:extLst>
              <a:ext uri="{FF2B5EF4-FFF2-40B4-BE49-F238E27FC236}">
                <a16:creationId xmlns:a16="http://schemas.microsoft.com/office/drawing/2014/main" id="{41C728CF-092C-4A84-AFF4-85651470E983}"/>
              </a:ext>
            </a:extLst>
          </p:cNvPr>
          <p:cNvSpPr>
            <a:spLocks noGrp="1"/>
          </p:cNvSpPr>
          <p:nvPr>
            <p:ph idx="1"/>
          </p:nvPr>
        </p:nvSpPr>
        <p:spPr>
          <a:xfrm>
            <a:off x="1981200" y="1752600"/>
            <a:ext cx="7086600" cy="4495800"/>
          </a:xfrm>
        </p:spPr>
        <p:txBody>
          <a:bodyPr>
            <a:noAutofit/>
          </a:bodyPr>
          <a:lstStyle/>
          <a:p>
            <a:r>
              <a:rPr lang="en-US" sz="2400" dirty="0">
                <a:latin typeface="+mj-lt"/>
                <a:ea typeface="Cambria" panose="02040503050406030204" pitchFamily="18" charset="0"/>
              </a:rPr>
              <a:t>B-Schools, especially those interested in AACSB accreditation/reaffirmation </a:t>
            </a:r>
          </a:p>
          <a:p>
            <a:r>
              <a:rPr lang="en-US" sz="2400" dirty="0">
                <a:latin typeface="+mj-lt"/>
                <a:ea typeface="Cambria" panose="02040503050406030204" pitchFamily="18" charset="0"/>
              </a:rPr>
              <a:t>“Intellectual Contributions (ICs)” or “Research” broadly defined is a critical part of the AACSB Standards.</a:t>
            </a:r>
          </a:p>
          <a:p>
            <a:r>
              <a:rPr lang="en-US" sz="2400" dirty="0">
                <a:latin typeface="+mj-lt"/>
                <a:ea typeface="Cambria" panose="02040503050406030204" pitchFamily="18" charset="0"/>
              </a:rPr>
              <a:t>The most recent version – 2020 standards – reinforce this by talking about: a) research in “high quality” outlets, b) importance of measuring the impact of research</a:t>
            </a:r>
          </a:p>
          <a:p>
            <a:r>
              <a:rPr lang="en-US" sz="2400" dirty="0">
                <a:latin typeface="+mj-lt"/>
                <a:ea typeface="Cambria" panose="02040503050406030204" pitchFamily="18" charset="0"/>
              </a:rPr>
              <a:t>How do the standards implement/enforce this emphasis on research?</a:t>
            </a:r>
          </a:p>
        </p:txBody>
      </p:sp>
    </p:spTree>
    <p:extLst>
      <p:ext uri="{BB962C8B-B14F-4D97-AF65-F5344CB8AC3E}">
        <p14:creationId xmlns:p14="http://schemas.microsoft.com/office/powerpoint/2010/main" val="128988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0A2E-B40F-408E-AB9D-6B0C135C8639}"/>
              </a:ext>
            </a:extLst>
          </p:cNvPr>
          <p:cNvSpPr>
            <a:spLocks noGrp="1"/>
          </p:cNvSpPr>
          <p:nvPr>
            <p:ph type="title"/>
          </p:nvPr>
        </p:nvSpPr>
        <p:spPr>
          <a:xfrm>
            <a:off x="609600" y="152400"/>
            <a:ext cx="8229600" cy="1143000"/>
          </a:xfrm>
        </p:spPr>
        <p:txBody>
          <a:bodyPr/>
          <a:lstStyle/>
          <a:p>
            <a:r>
              <a:rPr lang="en-US" dirty="0">
                <a:solidFill>
                  <a:srgbClr val="FFC000"/>
                </a:solidFill>
                <a:ea typeface="Cambria" panose="02040503050406030204" pitchFamily="18" charset="0"/>
              </a:rPr>
              <a:t>AACSB Standard 3:</a:t>
            </a:r>
          </a:p>
        </p:txBody>
      </p:sp>
      <p:pic>
        <p:nvPicPr>
          <p:cNvPr id="7" name="Content Placeholder 6">
            <a:extLst>
              <a:ext uri="{FF2B5EF4-FFF2-40B4-BE49-F238E27FC236}">
                <a16:creationId xmlns:a16="http://schemas.microsoft.com/office/drawing/2014/main" id="{4D56490F-3DFB-4A8B-A577-F17210FF80D8}"/>
              </a:ext>
            </a:extLst>
          </p:cNvPr>
          <p:cNvPicPr>
            <a:picLocks noGrp="1" noChangeAspect="1"/>
          </p:cNvPicPr>
          <p:nvPr>
            <p:ph idx="1"/>
          </p:nvPr>
        </p:nvPicPr>
        <p:blipFill rotWithShape="1">
          <a:blip r:embed="rId2"/>
          <a:srcRect l="6566" r="13024"/>
          <a:stretch/>
        </p:blipFill>
        <p:spPr>
          <a:xfrm>
            <a:off x="1219200" y="2286000"/>
            <a:ext cx="7674808" cy="3128477"/>
          </a:xfrm>
          <a:prstGeom prst="rect">
            <a:avLst/>
          </a:prstGeom>
        </p:spPr>
      </p:pic>
    </p:spTree>
    <p:extLst>
      <p:ext uri="{BB962C8B-B14F-4D97-AF65-F5344CB8AC3E}">
        <p14:creationId xmlns:p14="http://schemas.microsoft.com/office/powerpoint/2010/main" val="123905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61D7-48E1-4C7D-9470-456AAABE8ED8}"/>
              </a:ext>
            </a:extLst>
          </p:cNvPr>
          <p:cNvSpPr>
            <a:spLocks noGrp="1"/>
          </p:cNvSpPr>
          <p:nvPr>
            <p:ph type="title"/>
          </p:nvPr>
        </p:nvSpPr>
        <p:spPr/>
        <p:txBody>
          <a:bodyPr/>
          <a:lstStyle/>
          <a:p>
            <a:r>
              <a:rPr lang="en-US" dirty="0">
                <a:solidFill>
                  <a:schemeClr val="accent6"/>
                </a:solidFill>
              </a:rPr>
              <a:t>AACSB Standard 8</a:t>
            </a:r>
          </a:p>
        </p:txBody>
      </p:sp>
      <p:pic>
        <p:nvPicPr>
          <p:cNvPr id="4" name="Content Placeholder 3">
            <a:extLst>
              <a:ext uri="{FF2B5EF4-FFF2-40B4-BE49-F238E27FC236}">
                <a16:creationId xmlns:a16="http://schemas.microsoft.com/office/drawing/2014/main" id="{D3290ACA-BFB3-475A-92DD-70B673B21B2B}"/>
              </a:ext>
            </a:extLst>
          </p:cNvPr>
          <p:cNvPicPr>
            <a:picLocks noGrp="1" noChangeAspect="1"/>
          </p:cNvPicPr>
          <p:nvPr>
            <p:ph idx="1"/>
          </p:nvPr>
        </p:nvPicPr>
        <p:blipFill>
          <a:blip r:embed="rId2"/>
          <a:stretch>
            <a:fillRect/>
          </a:stretch>
        </p:blipFill>
        <p:spPr>
          <a:xfrm>
            <a:off x="378680" y="3276600"/>
            <a:ext cx="8612919" cy="2285998"/>
          </a:xfrm>
          <a:prstGeom prst="rect">
            <a:avLst/>
          </a:prstGeom>
        </p:spPr>
      </p:pic>
    </p:spTree>
    <p:extLst>
      <p:ext uri="{BB962C8B-B14F-4D97-AF65-F5344CB8AC3E}">
        <p14:creationId xmlns:p14="http://schemas.microsoft.com/office/powerpoint/2010/main" val="618913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1ACF-109C-4C1B-BFFA-D4646BE0F0F8}"/>
              </a:ext>
            </a:extLst>
          </p:cNvPr>
          <p:cNvSpPr>
            <a:spLocks noGrp="1"/>
          </p:cNvSpPr>
          <p:nvPr>
            <p:ph type="title"/>
          </p:nvPr>
        </p:nvSpPr>
        <p:spPr>
          <a:xfrm>
            <a:off x="457200" y="152400"/>
            <a:ext cx="8229600" cy="1020762"/>
          </a:xfrm>
        </p:spPr>
        <p:txBody>
          <a:bodyPr>
            <a:normAutofit/>
          </a:bodyPr>
          <a:lstStyle/>
          <a:p>
            <a:pPr algn="l"/>
            <a:r>
              <a:rPr lang="en-US" sz="2800" b="1" dirty="0">
                <a:solidFill>
                  <a:srgbClr val="FFC000"/>
                </a:solidFill>
                <a:ea typeface="Cambria" panose="02040503050406030204" pitchFamily="18" charset="0"/>
              </a:rPr>
              <a:t>How do the AACSB Standards ensure students are taught by research-active faculty?</a:t>
            </a:r>
          </a:p>
        </p:txBody>
      </p:sp>
      <p:sp>
        <p:nvSpPr>
          <p:cNvPr id="3" name="Content Placeholder 2">
            <a:extLst>
              <a:ext uri="{FF2B5EF4-FFF2-40B4-BE49-F238E27FC236}">
                <a16:creationId xmlns:a16="http://schemas.microsoft.com/office/drawing/2014/main" id="{E9F3F9E0-F586-46B5-890E-1EB91DE62680}"/>
              </a:ext>
            </a:extLst>
          </p:cNvPr>
          <p:cNvSpPr>
            <a:spLocks noGrp="1"/>
          </p:cNvSpPr>
          <p:nvPr>
            <p:ph idx="1"/>
          </p:nvPr>
        </p:nvSpPr>
        <p:spPr>
          <a:xfrm>
            <a:off x="1066800" y="2209800"/>
            <a:ext cx="7924800" cy="3916363"/>
          </a:xfrm>
        </p:spPr>
        <p:txBody>
          <a:bodyPr>
            <a:normAutofit fontScale="92500" lnSpcReduction="20000"/>
          </a:bodyPr>
          <a:lstStyle/>
          <a:p>
            <a:r>
              <a:rPr lang="en-US" sz="1800" dirty="0">
                <a:latin typeface="+mj-lt"/>
                <a:ea typeface="Cambria" panose="02040503050406030204" pitchFamily="18" charset="0"/>
              </a:rPr>
              <a:t>Table 3. 1 on “Faculty Sufficiency and Qualifications”  requires that the school reports for </a:t>
            </a:r>
            <a:r>
              <a:rPr lang="en-US" sz="1800" u="sng" dirty="0">
                <a:latin typeface="+mj-lt"/>
                <a:ea typeface="Cambria" panose="02040503050406030204" pitchFamily="18" charset="0"/>
              </a:rPr>
              <a:t>each faculty </a:t>
            </a:r>
            <a:r>
              <a:rPr lang="en-US" sz="1800" dirty="0">
                <a:latin typeface="+mj-lt"/>
                <a:ea typeface="Cambria" panose="02040503050406030204" pitchFamily="18" charset="0"/>
              </a:rPr>
              <a:t>and </a:t>
            </a:r>
            <a:r>
              <a:rPr lang="en-US" sz="1800" u="sng" dirty="0">
                <a:latin typeface="+mj-lt"/>
                <a:ea typeface="Cambria" panose="02040503050406030204" pitchFamily="18" charset="0"/>
              </a:rPr>
              <a:t>each major </a:t>
            </a:r>
            <a:r>
              <a:rPr lang="en-US" sz="1800" dirty="0">
                <a:latin typeface="+mj-lt"/>
                <a:ea typeface="Cambria" panose="02040503050406030204" pitchFamily="18" charset="0"/>
              </a:rPr>
              <a:t>(such as Accounting) data to demonstrate that a “minimum number of qualified faculty” are teaching in the classroom.</a:t>
            </a:r>
          </a:p>
          <a:p>
            <a:r>
              <a:rPr lang="en-US" sz="1800" dirty="0">
                <a:latin typeface="+mj-lt"/>
                <a:ea typeface="Cambria" panose="02040503050406030204" pitchFamily="18" charset="0"/>
              </a:rPr>
              <a:t>Table 8.1 specifies minimum number of “faculty producing intellectual contributions” in each major/discipline. </a:t>
            </a:r>
          </a:p>
          <a:p>
            <a:r>
              <a:rPr lang="en-US" sz="1800" dirty="0">
                <a:latin typeface="+mj-lt"/>
                <a:ea typeface="Cambria" panose="02040503050406030204" pitchFamily="18" charset="0"/>
              </a:rPr>
              <a:t>To “sustain currency and relevancy” the 4 type of classifications (status) based on individual  faculty qualifications are,</a:t>
            </a:r>
          </a:p>
          <a:p>
            <a:endParaRPr lang="en-US" sz="1800" dirty="0">
              <a:latin typeface="+mj-lt"/>
              <a:ea typeface="Cambria" panose="02040503050406030204" pitchFamily="18" charset="0"/>
            </a:endParaRPr>
          </a:p>
          <a:p>
            <a:pPr marL="685800" lvl="1" indent="-342900">
              <a:buFont typeface="+mj-lt"/>
              <a:buAutoNum type="arabicPeriod"/>
            </a:pPr>
            <a:r>
              <a:rPr lang="en-US" sz="1800" dirty="0">
                <a:latin typeface="+mj-lt"/>
                <a:ea typeface="Cambria" panose="02040503050406030204" pitchFamily="18" charset="0"/>
              </a:rPr>
              <a:t>SA – Scholarly Academic [normally Ph.D. faculty, active in research]</a:t>
            </a:r>
          </a:p>
          <a:p>
            <a:pPr marL="685800" lvl="1" indent="-342900">
              <a:buFont typeface="+mj-lt"/>
              <a:buAutoNum type="arabicPeriod"/>
            </a:pPr>
            <a:r>
              <a:rPr lang="en-US" sz="1800" dirty="0">
                <a:latin typeface="+mj-lt"/>
                <a:ea typeface="Cambria" panose="02040503050406030204" pitchFamily="18" charset="0"/>
              </a:rPr>
              <a:t>PA – Practice Academic [normally Ph.D. faculty, doing some research, whose focus has shifted to more association with business and industry] </a:t>
            </a:r>
          </a:p>
          <a:p>
            <a:pPr marL="685800" lvl="1" indent="-342900">
              <a:buFont typeface="+mj-lt"/>
              <a:buAutoNum type="arabicPeriod"/>
            </a:pPr>
            <a:r>
              <a:rPr lang="en-US" sz="1800" dirty="0">
                <a:latin typeface="+mj-lt"/>
                <a:ea typeface="Cambria" panose="02040503050406030204" pitchFamily="18" charset="0"/>
              </a:rPr>
              <a:t>SP – Scholarly Practitioner [normally non-Ph.D. faculty, with business and industry experience, doing some research]</a:t>
            </a:r>
          </a:p>
          <a:p>
            <a:pPr marL="685800" lvl="1" indent="-342900">
              <a:buFont typeface="+mj-lt"/>
              <a:buAutoNum type="arabicPeriod"/>
            </a:pPr>
            <a:r>
              <a:rPr lang="en-US" sz="1800" dirty="0">
                <a:latin typeface="+mj-lt"/>
                <a:ea typeface="Cambria" panose="02040503050406030204" pitchFamily="18" charset="0"/>
              </a:rPr>
              <a:t>IP – Instructional Practitioner [normally non-Ph.D. faculty, with interest in only teaching] </a:t>
            </a:r>
          </a:p>
        </p:txBody>
      </p:sp>
    </p:spTree>
    <p:extLst>
      <p:ext uri="{BB962C8B-B14F-4D97-AF65-F5344CB8AC3E}">
        <p14:creationId xmlns:p14="http://schemas.microsoft.com/office/powerpoint/2010/main" val="187140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428B-ECEA-4F26-BD01-73345FFC3FB6}"/>
              </a:ext>
            </a:extLst>
          </p:cNvPr>
          <p:cNvSpPr>
            <a:spLocks noGrp="1"/>
          </p:cNvSpPr>
          <p:nvPr>
            <p:ph type="title"/>
          </p:nvPr>
        </p:nvSpPr>
        <p:spPr>
          <a:xfrm>
            <a:off x="457200" y="274638"/>
            <a:ext cx="8229600" cy="792162"/>
          </a:xfrm>
        </p:spPr>
        <p:txBody>
          <a:bodyPr>
            <a:noAutofit/>
          </a:bodyPr>
          <a:lstStyle/>
          <a:p>
            <a:r>
              <a:rPr lang="en-US" sz="2800" dirty="0">
                <a:solidFill>
                  <a:srgbClr val="FFC000"/>
                </a:solidFill>
              </a:rPr>
              <a:t>AACSB Guidelines on Research and Scholarship</a:t>
            </a:r>
            <a:br>
              <a:rPr lang="en-US" sz="2800" dirty="0">
                <a:solidFill>
                  <a:srgbClr val="FFC000"/>
                </a:solidFill>
              </a:rPr>
            </a:br>
            <a:r>
              <a:rPr lang="en-US" sz="2800" dirty="0">
                <a:solidFill>
                  <a:srgbClr val="FFC000"/>
                </a:solidFill>
              </a:rPr>
              <a:t>…for each major</a:t>
            </a:r>
          </a:p>
        </p:txBody>
      </p:sp>
      <p:pic>
        <p:nvPicPr>
          <p:cNvPr id="6" name="Content Placeholder 5">
            <a:extLst>
              <a:ext uri="{FF2B5EF4-FFF2-40B4-BE49-F238E27FC236}">
                <a16:creationId xmlns:a16="http://schemas.microsoft.com/office/drawing/2014/main" id="{D7C7EB44-5A06-4D26-BF73-4CB29016685B}"/>
              </a:ext>
            </a:extLst>
          </p:cNvPr>
          <p:cNvPicPr>
            <a:picLocks noGrp="1" noChangeAspect="1"/>
          </p:cNvPicPr>
          <p:nvPr>
            <p:ph idx="1"/>
          </p:nvPr>
        </p:nvPicPr>
        <p:blipFill>
          <a:blip r:embed="rId2"/>
          <a:stretch>
            <a:fillRect/>
          </a:stretch>
        </p:blipFill>
        <p:spPr>
          <a:xfrm>
            <a:off x="2057400" y="1905000"/>
            <a:ext cx="6477000" cy="3544650"/>
          </a:xfrm>
          <a:prstGeom prst="rect">
            <a:avLst/>
          </a:prstGeom>
        </p:spPr>
      </p:pic>
    </p:spTree>
    <p:extLst>
      <p:ext uri="{BB962C8B-B14F-4D97-AF65-F5344CB8AC3E}">
        <p14:creationId xmlns:p14="http://schemas.microsoft.com/office/powerpoint/2010/main" val="189638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635ED-8C76-48D2-B1AB-AF009612D53A}"/>
              </a:ext>
            </a:extLst>
          </p:cNvPr>
          <p:cNvSpPr>
            <a:spLocks noGrp="1"/>
          </p:cNvSpPr>
          <p:nvPr>
            <p:ph type="title"/>
          </p:nvPr>
        </p:nvSpPr>
        <p:spPr/>
        <p:txBody>
          <a:bodyPr>
            <a:normAutofit/>
          </a:bodyPr>
          <a:lstStyle/>
          <a:p>
            <a:r>
              <a:rPr lang="en-US" sz="3200" dirty="0">
                <a:solidFill>
                  <a:srgbClr val="FFC000"/>
                </a:solidFill>
                <a:ea typeface="Cambria" panose="02040503050406030204" pitchFamily="18" charset="0"/>
              </a:rPr>
              <a:t>How is faculty effort measured?</a:t>
            </a:r>
          </a:p>
        </p:txBody>
      </p:sp>
      <p:sp>
        <p:nvSpPr>
          <p:cNvPr id="3" name="Content Placeholder 2">
            <a:extLst>
              <a:ext uri="{FF2B5EF4-FFF2-40B4-BE49-F238E27FC236}">
                <a16:creationId xmlns:a16="http://schemas.microsoft.com/office/drawing/2014/main" id="{F46C7A8D-1E4D-433C-B8C4-DCA6E94F69E1}"/>
              </a:ext>
            </a:extLst>
          </p:cNvPr>
          <p:cNvSpPr>
            <a:spLocks noGrp="1"/>
          </p:cNvSpPr>
          <p:nvPr>
            <p:ph idx="1"/>
          </p:nvPr>
        </p:nvSpPr>
        <p:spPr>
          <a:xfrm>
            <a:off x="1600200" y="1905000"/>
            <a:ext cx="7239000" cy="4068763"/>
          </a:xfrm>
        </p:spPr>
        <p:txBody>
          <a:bodyPr>
            <a:normAutofit/>
          </a:bodyPr>
          <a:lstStyle/>
          <a:p>
            <a:r>
              <a:rPr lang="en-US" sz="2000" dirty="0">
                <a:latin typeface="+mj-lt"/>
                <a:ea typeface="Cambria" panose="02040503050406030204" pitchFamily="18" charset="0"/>
              </a:rPr>
              <a:t>Table 3.1 (formerly 15.1) gives the School the option to measure faculty efforts by the number of courses taught, or by the “% of time devoted to mission.”</a:t>
            </a:r>
          </a:p>
          <a:p>
            <a:r>
              <a:rPr lang="en-US" sz="2000" dirty="0">
                <a:latin typeface="+mj-lt"/>
                <a:ea typeface="Cambria" panose="02040503050406030204" pitchFamily="18" charset="0"/>
              </a:rPr>
              <a:t>For example, for tenured (T) and tenure-track (TT) faculty, PVAMU defined 3+3 teaching load as 100% effort to the mission.</a:t>
            </a:r>
          </a:p>
          <a:p>
            <a:r>
              <a:rPr lang="en-US" sz="2000" dirty="0">
                <a:latin typeface="+mj-lt"/>
                <a:ea typeface="Cambria" panose="02040503050406030204" pitchFamily="18" charset="0"/>
              </a:rPr>
              <a:t>For faculty teaching in a specific discipline (say, Acct), these minimums [40%; 90%] in “qualified faculty” must apply.</a:t>
            </a:r>
          </a:p>
          <a:p>
            <a:r>
              <a:rPr lang="en-US" sz="2000" dirty="0">
                <a:latin typeface="+mj-lt"/>
                <a:ea typeface="Cambria" panose="02040503050406030204" pitchFamily="18" charset="0"/>
              </a:rPr>
              <a:t>Table 3.1 also requires data to show that in each discipline, a minimum number (60%) of faculty are “participating” -- they are engaged in other aspects of the school’s life as part of faculty governance, in addition to teaching. [the minimum is higher at 75% for the College as a unit]</a:t>
            </a:r>
          </a:p>
          <a:p>
            <a:endParaRPr lang="en-US" dirty="0"/>
          </a:p>
        </p:txBody>
      </p:sp>
    </p:spTree>
    <p:extLst>
      <p:ext uri="{BB962C8B-B14F-4D97-AF65-F5344CB8AC3E}">
        <p14:creationId xmlns:p14="http://schemas.microsoft.com/office/powerpoint/2010/main" val="350285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31EB-3D69-4F46-AFC4-61E356AE2A43}"/>
              </a:ext>
            </a:extLst>
          </p:cNvPr>
          <p:cNvSpPr>
            <a:spLocks noGrp="1"/>
          </p:cNvSpPr>
          <p:nvPr>
            <p:ph type="title"/>
          </p:nvPr>
        </p:nvSpPr>
        <p:spPr/>
        <p:txBody>
          <a:bodyPr>
            <a:normAutofit/>
          </a:bodyPr>
          <a:lstStyle/>
          <a:p>
            <a:r>
              <a:rPr lang="en-US" sz="3600" dirty="0">
                <a:solidFill>
                  <a:srgbClr val="7030A0"/>
                </a:solidFill>
                <a:ea typeface="Cambria" panose="02040503050406030204" pitchFamily="18" charset="0"/>
              </a:rPr>
              <a:t>Step 1: Define your SA, PA, SP, IP and (A)</a:t>
            </a:r>
          </a:p>
        </p:txBody>
      </p:sp>
      <p:sp>
        <p:nvSpPr>
          <p:cNvPr id="3" name="Content Placeholder 2">
            <a:extLst>
              <a:ext uri="{FF2B5EF4-FFF2-40B4-BE49-F238E27FC236}">
                <a16:creationId xmlns:a16="http://schemas.microsoft.com/office/drawing/2014/main" id="{0DE3B049-1FE2-4A46-A1A9-E897A7875753}"/>
              </a:ext>
            </a:extLst>
          </p:cNvPr>
          <p:cNvSpPr>
            <a:spLocks noGrp="1"/>
          </p:cNvSpPr>
          <p:nvPr>
            <p:ph idx="1"/>
          </p:nvPr>
        </p:nvSpPr>
        <p:spPr/>
        <p:txBody>
          <a:bodyPr>
            <a:noAutofit/>
          </a:bodyPr>
          <a:lstStyle/>
          <a:p>
            <a:r>
              <a:rPr lang="en-US" sz="1800" dirty="0">
                <a:latin typeface="+mj-lt"/>
                <a:ea typeface="Cambria" panose="02040503050406030204" pitchFamily="18" charset="0"/>
              </a:rPr>
              <a:t>Each school is expected to define the four status - SA, PA, SP, IP - as it relates to its mission; many schools have used the “at least two PRJs in five years” as the minimum for SA.  </a:t>
            </a:r>
          </a:p>
          <a:p>
            <a:r>
              <a:rPr lang="en-US" sz="1800" dirty="0">
                <a:latin typeface="+mj-lt"/>
                <a:ea typeface="Cambria" panose="02040503050406030204" pitchFamily="18" charset="0"/>
              </a:rPr>
              <a:t>To define each of the faculty competency or “status” based on research, PVAMU has moved to a “Point System.” </a:t>
            </a:r>
          </a:p>
          <a:p>
            <a:r>
              <a:rPr lang="en-US" sz="1800" dirty="0">
                <a:latin typeface="+mj-lt"/>
                <a:ea typeface="Cambria" panose="02040503050406030204" pitchFamily="18" charset="0"/>
              </a:rPr>
              <a:t>A point system has a few advantages.  You are able to assign different weights depending on quality of outlet and impact, and time commitment:</a:t>
            </a:r>
          </a:p>
          <a:p>
            <a:pPr lvl="1"/>
            <a:r>
              <a:rPr lang="en-US" sz="1800" dirty="0">
                <a:latin typeface="+mj-lt"/>
                <a:ea typeface="Cambria" panose="02040503050406030204" pitchFamily="18" charset="0"/>
              </a:rPr>
              <a:t>a) Publications in “high quality” PRJs receive higher weights, and </a:t>
            </a:r>
          </a:p>
          <a:p>
            <a:pPr lvl="1"/>
            <a:r>
              <a:rPr lang="en-US" sz="1800" dirty="0">
                <a:latin typeface="+mj-lt"/>
                <a:ea typeface="Cambria" panose="02040503050406030204" pitchFamily="18" charset="0"/>
              </a:rPr>
              <a:t>b) The point matrix can distinguish between various types of “intellectual contributions” which AACSB recognizes.</a:t>
            </a:r>
          </a:p>
          <a:p>
            <a:r>
              <a:rPr lang="en-US" sz="1800" dirty="0">
                <a:latin typeface="+mj-lt"/>
                <a:ea typeface="Cambria" panose="02040503050406030204" pitchFamily="18" charset="0"/>
              </a:rPr>
              <a:t>For Scholarly Academic (SA), PVAMU standards are: “A doctoral degree with at least 225 points of ICs (Levels A and B combined), including a minimum of 100 points from Level A (PRJs only), during the 5-year evaluation period.”</a:t>
            </a:r>
          </a:p>
        </p:txBody>
      </p:sp>
    </p:spTree>
    <p:extLst>
      <p:ext uri="{BB962C8B-B14F-4D97-AF65-F5344CB8AC3E}">
        <p14:creationId xmlns:p14="http://schemas.microsoft.com/office/powerpoint/2010/main" val="275785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30E6-4612-4F80-9508-13F934A77A57}"/>
              </a:ext>
            </a:extLst>
          </p:cNvPr>
          <p:cNvSpPr>
            <a:spLocks noGrp="1"/>
          </p:cNvSpPr>
          <p:nvPr>
            <p:ph type="title"/>
          </p:nvPr>
        </p:nvSpPr>
        <p:spPr/>
        <p:txBody>
          <a:bodyPr>
            <a:normAutofit/>
          </a:bodyPr>
          <a:lstStyle/>
          <a:p>
            <a:r>
              <a:rPr lang="en-US" altLang="en-US" sz="2800" dirty="0">
                <a:solidFill>
                  <a:srgbClr val="7030A0"/>
                </a:solidFill>
                <a:latin typeface="+mn-lt"/>
                <a:ea typeface="Times New Roman" panose="02020603050405020304" pitchFamily="18" charset="0"/>
                <a:cs typeface="Times New Roman" panose="02020603050405020304" pitchFamily="18" charset="0"/>
              </a:rPr>
              <a:t>Table – </a:t>
            </a:r>
            <a:br>
              <a:rPr lang="en-US" altLang="en-US" sz="2800" dirty="0">
                <a:solidFill>
                  <a:srgbClr val="7030A0"/>
                </a:solidFill>
                <a:latin typeface="+mn-lt"/>
                <a:ea typeface="Times New Roman" panose="02020603050405020304" pitchFamily="18" charset="0"/>
                <a:cs typeface="Times New Roman" panose="02020603050405020304" pitchFamily="18" charset="0"/>
              </a:rPr>
            </a:br>
            <a:r>
              <a:rPr lang="en-US" altLang="en-US" sz="2800" dirty="0">
                <a:solidFill>
                  <a:srgbClr val="7030A0"/>
                </a:solidFill>
                <a:latin typeface="+mn-lt"/>
                <a:ea typeface="Times New Roman" panose="02020603050405020304" pitchFamily="18" charset="0"/>
                <a:cs typeface="Times New Roman" panose="02020603050405020304" pitchFamily="18" charset="0"/>
              </a:rPr>
              <a:t>Criteria for Faculty Academic Qualification Classification</a:t>
            </a:r>
            <a:endParaRPr lang="en-US" sz="5400" dirty="0">
              <a:solidFill>
                <a:srgbClr val="7030A0"/>
              </a:solidFill>
              <a:latin typeface="+mn-lt"/>
            </a:endParaRPr>
          </a:p>
        </p:txBody>
      </p:sp>
      <p:graphicFrame>
        <p:nvGraphicFramePr>
          <p:cNvPr id="4" name="Content Placeholder 3">
            <a:extLst>
              <a:ext uri="{FF2B5EF4-FFF2-40B4-BE49-F238E27FC236}">
                <a16:creationId xmlns:a16="http://schemas.microsoft.com/office/drawing/2014/main" id="{C19E6A85-910B-48E5-B5B5-6A38E473B2B0}"/>
              </a:ext>
            </a:extLst>
          </p:cNvPr>
          <p:cNvGraphicFramePr>
            <a:graphicFrameLocks noGrp="1"/>
          </p:cNvGraphicFramePr>
          <p:nvPr>
            <p:ph idx="1"/>
            <p:extLst>
              <p:ext uri="{D42A27DB-BD31-4B8C-83A1-F6EECF244321}">
                <p14:modId xmlns:p14="http://schemas.microsoft.com/office/powerpoint/2010/main" val="371051836"/>
              </p:ext>
            </p:extLst>
          </p:nvPr>
        </p:nvGraphicFramePr>
        <p:xfrm>
          <a:off x="533400" y="1752600"/>
          <a:ext cx="8077199" cy="4246943"/>
        </p:xfrm>
        <a:graphic>
          <a:graphicData uri="http://schemas.openxmlformats.org/drawingml/2006/table">
            <a:tbl>
              <a:tblPr firstRow="1" firstCol="1" bandRow="1"/>
              <a:tblGrid>
                <a:gridCol w="2209800">
                  <a:extLst>
                    <a:ext uri="{9D8B030D-6E8A-4147-A177-3AD203B41FA5}">
                      <a16:colId xmlns:a16="http://schemas.microsoft.com/office/drawing/2014/main" val="2134391323"/>
                    </a:ext>
                  </a:extLst>
                </a:gridCol>
                <a:gridCol w="3106821">
                  <a:extLst>
                    <a:ext uri="{9D8B030D-6E8A-4147-A177-3AD203B41FA5}">
                      <a16:colId xmlns:a16="http://schemas.microsoft.com/office/drawing/2014/main" val="3413993926"/>
                    </a:ext>
                  </a:extLst>
                </a:gridCol>
                <a:gridCol w="2760578">
                  <a:extLst>
                    <a:ext uri="{9D8B030D-6E8A-4147-A177-3AD203B41FA5}">
                      <a16:colId xmlns:a16="http://schemas.microsoft.com/office/drawing/2014/main" val="2131234436"/>
                    </a:ext>
                  </a:extLst>
                </a:gridCol>
              </a:tblGrid>
              <a:tr h="351318">
                <a:tc rowSpan="2">
                  <a:txBody>
                    <a:bodyPr/>
                    <a:lstStyle/>
                    <a:p>
                      <a:pPr marL="0" marR="0">
                        <a:spcBef>
                          <a:spcPts val="0"/>
                        </a:spcBef>
                        <a:spcAft>
                          <a:spcPts val="0"/>
                        </a:spcAft>
                      </a:pPr>
                      <a:r>
                        <a:rPr lang="en-US" sz="1400" b="1" dirty="0">
                          <a:solidFill>
                            <a:srgbClr val="FFC000"/>
                          </a:solidFill>
                          <a:effectLst/>
                          <a:latin typeface="+mn-lt"/>
                          <a:ea typeface="Times New Roman" panose="02020603050405020304" pitchFamily="18" charset="0"/>
                          <a:cs typeface="Times New Roman" panose="02020603050405020304" pitchFamily="18" charset="0"/>
                        </a:rPr>
                        <a:t>Normally Terminal Degree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spcBef>
                          <a:spcPts val="0"/>
                        </a:spcBef>
                        <a:spcAft>
                          <a:spcPts val="0"/>
                        </a:spcAft>
                      </a:pPr>
                      <a:r>
                        <a:rPr lang="en-US" sz="1600" b="1" dirty="0">
                          <a:solidFill>
                            <a:schemeClr val="bg1"/>
                          </a:solidFill>
                          <a:effectLst/>
                          <a:latin typeface="+mn-lt"/>
                          <a:ea typeface="Times New Roman" panose="02020603050405020304" pitchFamily="18" charset="0"/>
                          <a:cs typeface="Times New Roman" panose="02020603050405020304" pitchFamily="18" charset="0"/>
                        </a:rPr>
                        <a:t>Scholarly Academics (SA)</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7030A0"/>
                    </a:solidFill>
                  </a:tcPr>
                </a:tc>
                <a:tc>
                  <a:txBody>
                    <a:bodyPr/>
                    <a:lstStyle/>
                    <a:p>
                      <a:pPr marL="0" marR="0" algn="ctr">
                        <a:spcBef>
                          <a:spcPts val="0"/>
                        </a:spcBef>
                        <a:spcAft>
                          <a:spcPts val="0"/>
                        </a:spcAft>
                      </a:pPr>
                      <a:r>
                        <a:rPr lang="en-US" sz="1600" b="1" dirty="0">
                          <a:solidFill>
                            <a:schemeClr val="bg1"/>
                          </a:solidFill>
                          <a:effectLst/>
                          <a:latin typeface="+mn-lt"/>
                          <a:ea typeface="Times New Roman" panose="02020603050405020304" pitchFamily="18" charset="0"/>
                          <a:cs typeface="Times New Roman" panose="02020603050405020304" pitchFamily="18" charset="0"/>
                        </a:rPr>
                        <a:t>Practice Academics (PA)</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127773611"/>
                  </a:ext>
                </a:extLst>
              </a:tr>
              <a:tr h="1782282">
                <a:tc vMerge="1">
                  <a:txBody>
                    <a:bodyPr/>
                    <a:lstStyle/>
                    <a:p>
                      <a:endParaRPr lang="en-US"/>
                    </a:p>
                  </a:txBody>
                  <a:tcPr/>
                </a:tc>
                <a:tc>
                  <a:txBody>
                    <a:bodyPr/>
                    <a:lstStyle/>
                    <a:p>
                      <a:pPr marL="0" marR="0">
                        <a:spcBef>
                          <a:spcPts val="0"/>
                        </a:spcBef>
                        <a:spcAft>
                          <a:spcPts val="0"/>
                        </a:spcAft>
                      </a:pPr>
                      <a:r>
                        <a:rPr lang="en-US" sz="1400" b="1" dirty="0">
                          <a:effectLst/>
                          <a:latin typeface="+mn-lt"/>
                          <a:ea typeface="Times New Roman" panose="02020603050405020304" pitchFamily="18" charset="0"/>
                          <a:cs typeface="Calibri" panose="020F0502020204030204" pitchFamily="34" charset="0"/>
                        </a:rPr>
                        <a:t>COB Standards</a:t>
                      </a:r>
                      <a:r>
                        <a:rPr lang="en-US" sz="1400" i="1" dirty="0">
                          <a:effectLst/>
                          <a:latin typeface="+mn-lt"/>
                          <a:ea typeface="Times New Roman" panose="02020603050405020304" pitchFamily="18" charset="0"/>
                          <a:cs typeface="Calibri" panose="020F0502020204030204" pitchFamily="34" charset="0"/>
                        </a:rPr>
                        <a:t>:</a:t>
                      </a:r>
                      <a:endParaRPr lang="en-US" sz="1400" dirty="0">
                        <a:effectLst/>
                        <a:latin typeface="+mn-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Times New Roman" panose="02020603050405020304" pitchFamily="18" charset="0"/>
                        </a:rPr>
                        <a:t>Doctoral degree earned in the 5-year evaluation period, or </a:t>
                      </a:r>
                      <a:endParaRPr lang="en-US" sz="1400" dirty="0">
                        <a:effectLst/>
                        <a:latin typeface="+mn-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Times New Roman" panose="02020603050405020304" pitchFamily="18" charset="0"/>
                        </a:rPr>
                        <a:t>Doctoral degree and </a:t>
                      </a:r>
                      <a:r>
                        <a:rPr lang="en-US" sz="1400" dirty="0">
                          <a:solidFill>
                            <a:schemeClr val="accent6"/>
                          </a:solidFill>
                          <a:effectLst/>
                          <a:latin typeface="+mn-lt"/>
                          <a:ea typeface="Times New Roman" panose="02020603050405020304" pitchFamily="18" charset="0"/>
                          <a:cs typeface="Times New Roman" panose="02020603050405020304" pitchFamily="18" charset="0"/>
                        </a:rPr>
                        <a:t>at least 225 </a:t>
                      </a:r>
                      <a:r>
                        <a:rPr lang="en-US" sz="1400" dirty="0">
                          <a:solidFill>
                            <a:srgbClr val="000000"/>
                          </a:solidFill>
                          <a:effectLst/>
                          <a:latin typeface="+mn-lt"/>
                          <a:ea typeface="Times New Roman" panose="02020603050405020304" pitchFamily="18" charset="0"/>
                          <a:cs typeface="Times New Roman" panose="02020603050405020304" pitchFamily="18" charset="0"/>
                        </a:rPr>
                        <a:t>points of ICs (Levels A and B combined), including a minimum of 100 points from Level A (PRJs only), during the 5-year evaluation period.</a:t>
                      </a:r>
                      <a:endParaRPr lang="en-US" sz="14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 </a:t>
                      </a:r>
                      <a:r>
                        <a:rPr lang="en-US" sz="1400" b="1" dirty="0">
                          <a:effectLst/>
                          <a:latin typeface="+mn-lt"/>
                          <a:ea typeface="Times New Roman" panose="02020603050405020304" pitchFamily="18" charset="0"/>
                          <a:cs typeface="Calibri" panose="020F0502020204030204" pitchFamily="34" charset="0"/>
                        </a:rPr>
                        <a:t>COB Standards:</a:t>
                      </a:r>
                      <a:endParaRPr lang="en-US" sz="1400" dirty="0">
                        <a:effectLst/>
                        <a:latin typeface="+mn-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Times New Roman" panose="02020603050405020304" pitchFamily="18" charset="0"/>
                        </a:rPr>
                        <a:t>Doctoral degree and tenure, and</a:t>
                      </a:r>
                      <a:endParaRPr lang="en-US" sz="1400" dirty="0">
                        <a:effectLst/>
                        <a:latin typeface="+mn-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400" dirty="0">
                          <a:solidFill>
                            <a:schemeClr val="accent6"/>
                          </a:solidFill>
                          <a:effectLst/>
                          <a:latin typeface="+mn-lt"/>
                          <a:ea typeface="Times New Roman" panose="02020603050405020304" pitchFamily="18" charset="0"/>
                          <a:cs typeface="Times New Roman" panose="02020603050405020304" pitchFamily="18" charset="0"/>
                        </a:rPr>
                        <a:t>At least 225 points </a:t>
                      </a:r>
                      <a:r>
                        <a:rPr lang="en-US" sz="1400" dirty="0">
                          <a:solidFill>
                            <a:srgbClr val="000000"/>
                          </a:solidFill>
                          <a:effectLst/>
                          <a:latin typeface="+mn-lt"/>
                          <a:ea typeface="Times New Roman" panose="02020603050405020304" pitchFamily="18" charset="0"/>
                          <a:cs typeface="Times New Roman" panose="02020603050405020304" pitchFamily="18" charset="0"/>
                        </a:rPr>
                        <a:t>of ICs and PCs combined, including a minimum of 125 points from PCs (engagement with business) during the 5-year evaluation period.</a:t>
                      </a:r>
                      <a:endParaRPr lang="en-US" sz="14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 </a:t>
                      </a:r>
                      <a:endParaRPr lang="en-US" sz="14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852797"/>
                  </a:ext>
                </a:extLst>
              </a:tr>
              <a:tr h="372259">
                <a:tc rowSpan="2">
                  <a:txBody>
                    <a:bodyPr/>
                    <a:lstStyle/>
                    <a:p>
                      <a:pPr marL="0" marR="0">
                        <a:spcBef>
                          <a:spcPts val="0"/>
                        </a:spcBef>
                        <a:spcAft>
                          <a:spcPts val="0"/>
                        </a:spcAft>
                      </a:pPr>
                      <a:r>
                        <a:rPr lang="en-US" sz="1400" b="1" dirty="0">
                          <a:solidFill>
                            <a:srgbClr val="FFC000"/>
                          </a:solidFill>
                          <a:effectLst/>
                          <a:latin typeface="+mn-lt"/>
                          <a:ea typeface="Times New Roman" panose="02020603050405020304" pitchFamily="18" charset="0"/>
                          <a:cs typeface="Times New Roman" panose="02020603050405020304" pitchFamily="18" charset="0"/>
                        </a:rPr>
                        <a:t> </a:t>
                      </a:r>
                    </a:p>
                    <a:p>
                      <a:pPr marL="0" marR="0">
                        <a:spcBef>
                          <a:spcPts val="0"/>
                        </a:spcBef>
                        <a:spcAft>
                          <a:spcPts val="0"/>
                        </a:spcAft>
                      </a:pPr>
                      <a:r>
                        <a:rPr lang="en-US" sz="1400" b="1" dirty="0">
                          <a:solidFill>
                            <a:srgbClr val="FFC000"/>
                          </a:solidFill>
                          <a:effectLst/>
                          <a:latin typeface="+mn-lt"/>
                          <a:ea typeface="Times New Roman" panose="02020603050405020304" pitchFamily="18" charset="0"/>
                          <a:cs typeface="Times New Roman" panose="02020603050405020304" pitchFamily="18" charset="0"/>
                        </a:rPr>
                        <a:t>Normally Master’s Degree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spcBef>
                          <a:spcPts val="0"/>
                        </a:spcBef>
                        <a:spcAft>
                          <a:spcPts val="0"/>
                        </a:spcAft>
                      </a:pPr>
                      <a:r>
                        <a:rPr lang="en-US" sz="1600" b="1" dirty="0">
                          <a:solidFill>
                            <a:schemeClr val="bg1"/>
                          </a:solidFill>
                          <a:effectLst/>
                          <a:latin typeface="+mn-lt"/>
                          <a:ea typeface="Times New Roman" panose="02020603050405020304" pitchFamily="18" charset="0"/>
                          <a:cs typeface="Times New Roman" panose="02020603050405020304" pitchFamily="18" charset="0"/>
                        </a:rPr>
                        <a:t>Scholarly Practitioners (SP)</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7030A0"/>
                    </a:solidFill>
                  </a:tcPr>
                </a:tc>
                <a:tc>
                  <a:txBody>
                    <a:bodyPr/>
                    <a:lstStyle/>
                    <a:p>
                      <a:pPr marL="0" marR="0" algn="ctr">
                        <a:spcBef>
                          <a:spcPts val="0"/>
                        </a:spcBef>
                        <a:spcAft>
                          <a:spcPts val="0"/>
                        </a:spcAft>
                      </a:pPr>
                      <a:r>
                        <a:rPr lang="en-US" sz="1600" b="1" dirty="0">
                          <a:solidFill>
                            <a:schemeClr val="bg1"/>
                          </a:solidFill>
                          <a:effectLst/>
                          <a:latin typeface="+mn-lt"/>
                          <a:ea typeface="Times New Roman" panose="02020603050405020304" pitchFamily="18" charset="0"/>
                          <a:cs typeface="Times New Roman" panose="02020603050405020304" pitchFamily="18" charset="0"/>
                        </a:rPr>
                        <a:t>Instructional Practitioners (IP)</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156004376"/>
                  </a:ext>
                </a:extLst>
              </a:tr>
              <a:tr h="1389766">
                <a:tc vMerge="1">
                  <a:txBody>
                    <a:bodyPr/>
                    <a:lstStyle/>
                    <a:p>
                      <a:endParaRPr lang="en-US"/>
                    </a:p>
                  </a:txBody>
                  <a:tcPr/>
                </a:tc>
                <a:tc>
                  <a:txBody>
                    <a:bodyPr/>
                    <a:lstStyle/>
                    <a:p>
                      <a:pPr marL="0" marR="0">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COB Standards:</a:t>
                      </a:r>
                      <a:endParaRPr lang="en-US" sz="1400" dirty="0">
                        <a:effectLst/>
                        <a:latin typeface="+mn-l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Times New Roman" panose="02020603050405020304" pitchFamily="18" charset="0"/>
                        </a:rPr>
                        <a:t>Relevant Masters degree</a:t>
                      </a:r>
                    </a:p>
                    <a:p>
                      <a:pPr marL="342900" lvl="0" indent="-342900">
                        <a:buFont typeface="Symbol" panose="05050102010706020507" pitchFamily="18" charset="2"/>
                        <a:buChar char=""/>
                      </a:pPr>
                      <a:r>
                        <a:rPr lang="en-US" sz="1400" dirty="0">
                          <a:solidFill>
                            <a:schemeClr val="accent6"/>
                          </a:solidFill>
                          <a:effectLst/>
                          <a:latin typeface="+mn-lt"/>
                          <a:ea typeface="Times New Roman" panose="02020603050405020304" pitchFamily="18" charset="0"/>
                          <a:cs typeface="Times New Roman" panose="02020603050405020304" pitchFamily="18" charset="0"/>
                        </a:rPr>
                        <a:t>At least 150 points </a:t>
                      </a:r>
                      <a:r>
                        <a:rPr lang="en-US" sz="1400" dirty="0">
                          <a:solidFill>
                            <a:srgbClr val="000000"/>
                          </a:solidFill>
                          <a:effectLst/>
                          <a:latin typeface="+mn-lt"/>
                          <a:ea typeface="Times New Roman" panose="02020603050405020304" pitchFamily="18" charset="0"/>
                          <a:cs typeface="Times New Roman" panose="02020603050405020304" pitchFamily="18" charset="0"/>
                        </a:rPr>
                        <a:t>of ICs and PCs combined, including a minimum of 75 points from ICs in the 5-year evaluation period.</a:t>
                      </a:r>
                      <a:endParaRPr lang="en-US" sz="14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COB Standards:</a:t>
                      </a:r>
                      <a:endParaRPr lang="en-US" sz="1400"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Times New Roman" panose="02020603050405020304" pitchFamily="18" charset="0"/>
                        </a:rPr>
                        <a:t>Relevant Masters degree</a:t>
                      </a:r>
                    </a:p>
                    <a:p>
                      <a:pPr marL="342900" marR="0" lvl="0" indent="-342900">
                        <a:spcBef>
                          <a:spcPts val="0"/>
                        </a:spcBef>
                        <a:spcAft>
                          <a:spcPts val="0"/>
                        </a:spcAft>
                        <a:buFont typeface="Symbol" panose="05050102010706020507" pitchFamily="18" charset="2"/>
                        <a:buChar char=""/>
                      </a:pPr>
                      <a:r>
                        <a:rPr lang="en-US" sz="1400" dirty="0">
                          <a:solidFill>
                            <a:schemeClr val="accent6"/>
                          </a:solidFill>
                          <a:effectLst/>
                          <a:latin typeface="+mn-lt"/>
                          <a:ea typeface="Times New Roman" panose="02020603050405020304" pitchFamily="18" charset="0"/>
                          <a:cs typeface="Times New Roman" panose="02020603050405020304" pitchFamily="18" charset="0"/>
                        </a:rPr>
                        <a:t>At least 100 points </a:t>
                      </a:r>
                      <a:r>
                        <a:rPr lang="en-US" sz="1400" dirty="0">
                          <a:solidFill>
                            <a:srgbClr val="000000"/>
                          </a:solidFill>
                          <a:effectLst/>
                          <a:latin typeface="+mn-lt"/>
                          <a:ea typeface="Times New Roman" panose="02020603050405020304" pitchFamily="18" charset="0"/>
                          <a:cs typeface="Times New Roman" panose="02020603050405020304" pitchFamily="18" charset="0"/>
                        </a:rPr>
                        <a:t>of ICs and PCs</a:t>
                      </a:r>
                      <a:r>
                        <a:rPr lang="en-US" sz="1400" b="1"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combined in the 5-year evaluation period.</a:t>
                      </a:r>
                      <a:endParaRPr lang="en-US" sz="1400"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 </a:t>
                      </a:r>
                      <a:endParaRPr lang="en-US" sz="14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128585"/>
                  </a:ext>
                </a:extLst>
              </a:tr>
            </a:tbl>
          </a:graphicData>
        </a:graphic>
      </p:graphicFrame>
    </p:spTree>
    <p:extLst>
      <p:ext uri="{BB962C8B-B14F-4D97-AF65-F5344CB8AC3E}">
        <p14:creationId xmlns:p14="http://schemas.microsoft.com/office/powerpoint/2010/main" val="2046290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1716</Words>
  <Application>Microsoft Office PowerPoint</Application>
  <PresentationFormat>On-screen Show (4:3)</PresentationFormat>
  <Paragraphs>156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Symbol</vt:lpstr>
      <vt:lpstr>Times New Roman</vt:lpstr>
      <vt:lpstr>Office Theme</vt:lpstr>
      <vt:lpstr>Enhancing Faculty Research:  A Few Ideas</vt:lpstr>
      <vt:lpstr>The Challenge/Problem…</vt:lpstr>
      <vt:lpstr>AACSB Standard 3:</vt:lpstr>
      <vt:lpstr>AACSB Standard 8</vt:lpstr>
      <vt:lpstr>How do the AACSB Standards ensure students are taught by research-active faculty?</vt:lpstr>
      <vt:lpstr>AACSB Guidelines on Research and Scholarship …for each major</vt:lpstr>
      <vt:lpstr>How is faculty effort measured?</vt:lpstr>
      <vt:lpstr>Step 1: Define your SA, PA, SP, IP and (A)</vt:lpstr>
      <vt:lpstr>Table –  Criteria for Faculty Academic Qualification Classification</vt:lpstr>
      <vt:lpstr>PVAMU Point Matrix –  Intellectual Contributions</vt:lpstr>
      <vt:lpstr>Challenge #1</vt:lpstr>
      <vt:lpstr>Challenge #2</vt:lpstr>
      <vt:lpstr>Strategies Used at PVAMU COB to Broaden/Enhance Faculty Research and Publications…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VALUE EDUCATION 2017</dc:title>
  <dc:creator>ANIS</dc:creator>
  <cp:lastModifiedBy>Quddus, Munir</cp:lastModifiedBy>
  <cp:revision>21</cp:revision>
  <dcterms:created xsi:type="dcterms:W3CDTF">2017-03-09T15:34:01Z</dcterms:created>
  <dcterms:modified xsi:type="dcterms:W3CDTF">2022-06-01T17:53:46Z</dcterms:modified>
</cp:coreProperties>
</file>